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2D2C41"/>
        </a:solidFill>
        <a:effectLst/>
        <a:uFillTx/>
        <a:latin typeface="Arial"/>
        <a:ea typeface="Arial"/>
        <a:cs typeface="Arial"/>
        <a:sym typeface="Arial"/>
      </a:defRPr>
    </a:lvl1pPr>
    <a:lvl2pPr marL="0" marR="0" indent="4572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2D2C41"/>
        </a:solidFill>
        <a:effectLst/>
        <a:uFillTx/>
        <a:latin typeface="Arial"/>
        <a:ea typeface="Arial"/>
        <a:cs typeface="Arial"/>
        <a:sym typeface="Arial"/>
      </a:defRPr>
    </a:lvl2pPr>
    <a:lvl3pPr marL="0" marR="0" indent="9144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2D2C41"/>
        </a:solidFill>
        <a:effectLst/>
        <a:uFillTx/>
        <a:latin typeface="Arial"/>
        <a:ea typeface="Arial"/>
        <a:cs typeface="Arial"/>
        <a:sym typeface="Arial"/>
      </a:defRPr>
    </a:lvl3pPr>
    <a:lvl4pPr marL="0" marR="0" indent="13716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2D2C41"/>
        </a:solidFill>
        <a:effectLst/>
        <a:uFillTx/>
        <a:latin typeface="Arial"/>
        <a:ea typeface="Arial"/>
        <a:cs typeface="Arial"/>
        <a:sym typeface="Arial"/>
      </a:defRPr>
    </a:lvl4pPr>
    <a:lvl5pPr marL="0" marR="0" indent="18288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2D2C41"/>
        </a:solidFill>
        <a:effectLst/>
        <a:uFillTx/>
        <a:latin typeface="Arial"/>
        <a:ea typeface="Arial"/>
        <a:cs typeface="Arial"/>
        <a:sym typeface="Arial"/>
      </a:defRPr>
    </a:lvl5pPr>
    <a:lvl6pPr marL="0" marR="0" indent="22860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2D2C41"/>
        </a:solidFill>
        <a:effectLst/>
        <a:uFillTx/>
        <a:latin typeface="Arial"/>
        <a:ea typeface="Arial"/>
        <a:cs typeface="Arial"/>
        <a:sym typeface="Arial"/>
      </a:defRPr>
    </a:lvl6pPr>
    <a:lvl7pPr marL="0" marR="0" indent="27432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2D2C41"/>
        </a:solidFill>
        <a:effectLst/>
        <a:uFillTx/>
        <a:latin typeface="Arial"/>
        <a:ea typeface="Arial"/>
        <a:cs typeface="Arial"/>
        <a:sym typeface="Arial"/>
      </a:defRPr>
    </a:lvl7pPr>
    <a:lvl8pPr marL="0" marR="0" indent="32004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2D2C41"/>
        </a:solidFill>
        <a:effectLst/>
        <a:uFillTx/>
        <a:latin typeface="Arial"/>
        <a:ea typeface="Arial"/>
        <a:cs typeface="Arial"/>
        <a:sym typeface="Arial"/>
      </a:defRPr>
    </a:lvl8pPr>
    <a:lvl9pPr marL="0" marR="0" indent="36576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2D2C41"/>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rgbClr val="2D2C41"/>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ED8"/>
          </a:solidFill>
        </a:fill>
      </a:tcStyle>
    </a:wholeTbl>
    <a:band2H>
      <a:tcTxStyle b="def" i="def"/>
      <a:tcStyle>
        <a:tcBdr/>
        <a:fill>
          <a:solidFill>
            <a:srgbClr val="E6E8ED"/>
          </a:solidFill>
        </a:fill>
      </a:tcStyle>
    </a:band2H>
    <a:firstCol>
      <a:tcTxStyle b="on" i="off">
        <a:font>
          <a:latin typeface="Arial"/>
          <a:ea typeface="Arial"/>
          <a:cs typeface="Arial"/>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2D2C41"/>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D3E5"/>
          </a:solidFill>
        </a:fill>
      </a:tcStyle>
    </a:wholeTbl>
    <a:band2H>
      <a:tcTxStyle b="def" i="def"/>
      <a:tcStyle>
        <a:tcBdr/>
        <a:fill>
          <a:solidFill>
            <a:srgbClr val="E6EAF2"/>
          </a:solidFill>
        </a:fill>
      </a:tcStyle>
    </a:band2H>
    <a:firstCol>
      <a:tcTxStyle b="on" i="off">
        <a:font>
          <a:latin typeface="Arial"/>
          <a:ea typeface="Arial"/>
          <a:cs typeface="Arial"/>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2D2C41"/>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F0E7D3"/>
          </a:solidFill>
        </a:fill>
      </a:tcStyle>
    </a:wholeTbl>
    <a:band2H>
      <a:tcTxStyle b="def" i="def"/>
      <a:tcStyle>
        <a:tcBdr/>
        <a:fill>
          <a:solidFill>
            <a:srgbClr val="F8F3EA"/>
          </a:solidFill>
        </a:fill>
      </a:tcStyle>
    </a:band2H>
    <a:firstCol>
      <a:tcTxStyle b="on" i="off">
        <a:font>
          <a:latin typeface="Arial"/>
          <a:ea typeface="Arial"/>
          <a:cs typeface="Arial"/>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2D2C41"/>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7E7E8"/>
          </a:solidFill>
        </a:fill>
      </a:tcStyle>
    </a:wholeTbl>
    <a:band2H>
      <a:tcTxStyle b="def" i="def"/>
      <a:tcStyle>
        <a:tcBdr/>
        <a:fill>
          <a:solidFill>
            <a:srgbClr val="FFFFFF"/>
          </a:solidFill>
        </a:fill>
      </a:tcStyle>
    </a:band2H>
    <a:firstCol>
      <a:tcTxStyle b="on" i="off">
        <a:font>
          <a:latin typeface="Arial"/>
          <a:ea typeface="Arial"/>
          <a:cs typeface="Arial"/>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Arial"/>
          <a:ea typeface="Arial"/>
          <a:cs typeface="Arial"/>
        </a:font>
        <a:srgbClr val="2D2C41"/>
      </a:tcTxStyle>
      <a:tcStyle>
        <a:tcBdr>
          <a:left>
            <a:ln w="25400" cap="flat">
              <a:noFill/>
              <a:miter lim="400000"/>
            </a:ln>
          </a:left>
          <a:right>
            <a:ln w="25400" cap="flat">
              <a:noFill/>
              <a:miter lim="400000"/>
            </a:ln>
          </a:right>
          <a:top>
            <a:ln w="101600" cap="flat">
              <a:solidFill>
                <a:srgbClr val="2D2C41"/>
              </a:solidFill>
              <a:prstDash val="solid"/>
              <a:round/>
            </a:ln>
          </a:top>
          <a:bottom>
            <a:ln w="50800" cap="flat">
              <a:solidFill>
                <a:srgbClr val="2D2C41"/>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25400" cap="flat">
              <a:noFill/>
              <a:miter lim="400000"/>
            </a:ln>
          </a:left>
          <a:right>
            <a:ln w="25400" cap="flat">
              <a:noFill/>
              <a:miter lim="400000"/>
            </a:ln>
          </a:right>
          <a:top>
            <a:ln w="50800" cap="flat">
              <a:solidFill>
                <a:srgbClr val="2D2C41"/>
              </a:solidFill>
              <a:prstDash val="solid"/>
              <a:round/>
            </a:ln>
          </a:top>
          <a:bottom>
            <a:ln w="50800" cap="flat">
              <a:solidFill>
                <a:srgbClr val="2D2C41"/>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2D2C41"/>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CCBCD"/>
          </a:solidFill>
        </a:fill>
      </a:tcStyle>
    </a:wholeTbl>
    <a:band2H>
      <a:tcTxStyle b="def" i="def"/>
      <a:tcStyle>
        <a:tcBdr/>
        <a:fill>
          <a:solidFill>
            <a:srgbClr val="E7E7E8"/>
          </a:solidFill>
        </a:fill>
      </a:tcStyle>
    </a:band2H>
    <a:firstCol>
      <a:tcTxStyle b="on" i="off">
        <a:font>
          <a:latin typeface="Arial"/>
          <a:ea typeface="Arial"/>
          <a:cs typeface="Arial"/>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2D2C41"/>
          </a:solidFill>
        </a:fill>
      </a:tcStyle>
    </a:firstCol>
    <a:lastRow>
      <a:tcTxStyle b="on" i="off">
        <a:font>
          <a:latin typeface="Arial"/>
          <a:ea typeface="Arial"/>
          <a:cs typeface="Arial"/>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2D2C41"/>
          </a:solidFill>
        </a:fill>
      </a:tcStyle>
    </a:lastRow>
    <a:firstRow>
      <a:tcTxStyle b="on" i="off">
        <a:font>
          <a:latin typeface="Arial"/>
          <a:ea typeface="Arial"/>
          <a:cs typeface="Arial"/>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2D2C41"/>
          </a:solidFill>
        </a:fill>
      </a:tcStyle>
    </a:firstRow>
  </a:tblStyle>
  <a:tblStyle styleId="{2708684C-4D16-4618-839F-0558EEFCDFE6}" styleName="">
    <a:tblBg/>
    <a:wholeTbl>
      <a:tcTxStyle b="off" i="off">
        <a:font>
          <a:latin typeface="Arial"/>
          <a:ea typeface="Arial"/>
          <a:cs typeface="Arial"/>
        </a:font>
        <a:srgbClr val="2D2C41"/>
      </a:tcTxStyle>
      <a:tcStyle>
        <a:tcBdr>
          <a:left>
            <a:ln w="25400" cap="flat">
              <a:solidFill>
                <a:srgbClr val="2D2C41"/>
              </a:solidFill>
              <a:prstDash val="solid"/>
              <a:round/>
            </a:ln>
          </a:left>
          <a:right>
            <a:ln w="25400" cap="flat">
              <a:solidFill>
                <a:srgbClr val="2D2C41"/>
              </a:solidFill>
              <a:prstDash val="solid"/>
              <a:round/>
            </a:ln>
          </a:right>
          <a:top>
            <a:ln w="25400" cap="flat">
              <a:solidFill>
                <a:srgbClr val="2D2C41"/>
              </a:solidFill>
              <a:prstDash val="solid"/>
              <a:round/>
            </a:ln>
          </a:top>
          <a:bottom>
            <a:ln w="25400" cap="flat">
              <a:solidFill>
                <a:srgbClr val="2D2C41"/>
              </a:solidFill>
              <a:prstDash val="solid"/>
              <a:round/>
            </a:ln>
          </a:bottom>
          <a:insideH>
            <a:ln w="25400" cap="flat">
              <a:solidFill>
                <a:srgbClr val="2D2C41"/>
              </a:solidFill>
              <a:prstDash val="solid"/>
              <a:round/>
            </a:ln>
          </a:insideH>
          <a:insideV>
            <a:ln w="25400" cap="flat">
              <a:solidFill>
                <a:srgbClr val="2D2C41"/>
              </a:solidFill>
              <a:prstDash val="solid"/>
              <a:round/>
            </a:ln>
          </a:insideV>
        </a:tcBdr>
        <a:fill>
          <a:solidFill>
            <a:srgbClr val="2D2C41">
              <a:alpha val="20000"/>
            </a:srgbClr>
          </a:solidFill>
        </a:fill>
      </a:tcStyle>
    </a:wholeTbl>
    <a:band2H>
      <a:tcTxStyle b="def" i="def"/>
      <a:tcStyle>
        <a:tcBdr/>
        <a:fill>
          <a:solidFill>
            <a:srgbClr val="FFFFFF"/>
          </a:solidFill>
        </a:fill>
      </a:tcStyle>
    </a:band2H>
    <a:firstCol>
      <a:tcTxStyle b="on" i="off">
        <a:font>
          <a:latin typeface="Arial"/>
          <a:ea typeface="Arial"/>
          <a:cs typeface="Arial"/>
        </a:font>
        <a:srgbClr val="2D2C41"/>
      </a:tcTxStyle>
      <a:tcStyle>
        <a:tcBdr>
          <a:left>
            <a:ln w="25400" cap="flat">
              <a:solidFill>
                <a:srgbClr val="2D2C41"/>
              </a:solidFill>
              <a:prstDash val="solid"/>
              <a:round/>
            </a:ln>
          </a:left>
          <a:right>
            <a:ln w="25400" cap="flat">
              <a:solidFill>
                <a:srgbClr val="2D2C41"/>
              </a:solidFill>
              <a:prstDash val="solid"/>
              <a:round/>
            </a:ln>
          </a:right>
          <a:top>
            <a:ln w="25400" cap="flat">
              <a:solidFill>
                <a:srgbClr val="2D2C41"/>
              </a:solidFill>
              <a:prstDash val="solid"/>
              <a:round/>
            </a:ln>
          </a:top>
          <a:bottom>
            <a:ln w="25400" cap="flat">
              <a:solidFill>
                <a:srgbClr val="2D2C41"/>
              </a:solidFill>
              <a:prstDash val="solid"/>
              <a:round/>
            </a:ln>
          </a:bottom>
          <a:insideH>
            <a:ln w="25400" cap="flat">
              <a:solidFill>
                <a:srgbClr val="2D2C41"/>
              </a:solidFill>
              <a:prstDash val="solid"/>
              <a:round/>
            </a:ln>
          </a:insideH>
          <a:insideV>
            <a:ln w="25400" cap="flat">
              <a:solidFill>
                <a:srgbClr val="2D2C41"/>
              </a:solidFill>
              <a:prstDash val="solid"/>
              <a:round/>
            </a:ln>
          </a:insideV>
        </a:tcBdr>
        <a:fill>
          <a:solidFill>
            <a:srgbClr val="2D2C41">
              <a:alpha val="20000"/>
            </a:srgbClr>
          </a:solidFill>
        </a:fill>
      </a:tcStyle>
    </a:firstCol>
    <a:lastRow>
      <a:tcTxStyle b="on" i="off">
        <a:font>
          <a:latin typeface="Arial"/>
          <a:ea typeface="Arial"/>
          <a:cs typeface="Arial"/>
        </a:font>
        <a:srgbClr val="2D2C41"/>
      </a:tcTxStyle>
      <a:tcStyle>
        <a:tcBdr>
          <a:left>
            <a:ln w="25400" cap="flat">
              <a:solidFill>
                <a:srgbClr val="2D2C41"/>
              </a:solidFill>
              <a:prstDash val="solid"/>
              <a:round/>
            </a:ln>
          </a:left>
          <a:right>
            <a:ln w="25400" cap="flat">
              <a:solidFill>
                <a:srgbClr val="2D2C41"/>
              </a:solidFill>
              <a:prstDash val="solid"/>
              <a:round/>
            </a:ln>
          </a:right>
          <a:top>
            <a:ln w="101600" cap="flat">
              <a:solidFill>
                <a:srgbClr val="2D2C41"/>
              </a:solidFill>
              <a:prstDash val="solid"/>
              <a:round/>
            </a:ln>
          </a:top>
          <a:bottom>
            <a:ln w="25400" cap="flat">
              <a:solidFill>
                <a:srgbClr val="2D2C41"/>
              </a:solidFill>
              <a:prstDash val="solid"/>
              <a:round/>
            </a:ln>
          </a:bottom>
          <a:insideH>
            <a:ln w="25400" cap="flat">
              <a:solidFill>
                <a:srgbClr val="2D2C41"/>
              </a:solidFill>
              <a:prstDash val="solid"/>
              <a:round/>
            </a:ln>
          </a:insideH>
          <a:insideV>
            <a:ln w="25400" cap="flat">
              <a:solidFill>
                <a:srgbClr val="2D2C41"/>
              </a:solidFill>
              <a:prstDash val="solid"/>
              <a:round/>
            </a:ln>
          </a:insideV>
        </a:tcBdr>
        <a:fill>
          <a:noFill/>
        </a:fill>
      </a:tcStyle>
    </a:lastRow>
    <a:firstRow>
      <a:tcTxStyle b="on" i="off">
        <a:font>
          <a:latin typeface="Arial"/>
          <a:ea typeface="Arial"/>
          <a:cs typeface="Arial"/>
        </a:font>
        <a:srgbClr val="2D2C41"/>
      </a:tcTxStyle>
      <a:tcStyle>
        <a:tcBdr>
          <a:left>
            <a:ln w="25400" cap="flat">
              <a:solidFill>
                <a:srgbClr val="2D2C41"/>
              </a:solidFill>
              <a:prstDash val="solid"/>
              <a:round/>
            </a:ln>
          </a:left>
          <a:right>
            <a:ln w="25400" cap="flat">
              <a:solidFill>
                <a:srgbClr val="2D2C41"/>
              </a:solidFill>
              <a:prstDash val="solid"/>
              <a:round/>
            </a:ln>
          </a:right>
          <a:top>
            <a:ln w="25400" cap="flat">
              <a:solidFill>
                <a:srgbClr val="2D2C41"/>
              </a:solidFill>
              <a:prstDash val="solid"/>
              <a:round/>
            </a:ln>
          </a:top>
          <a:bottom>
            <a:ln w="50800" cap="flat">
              <a:solidFill>
                <a:srgbClr val="2D2C41"/>
              </a:solidFill>
              <a:prstDash val="solid"/>
              <a:round/>
            </a:ln>
          </a:bottom>
          <a:insideH>
            <a:ln w="25400" cap="flat">
              <a:solidFill>
                <a:srgbClr val="2D2C41"/>
              </a:solidFill>
              <a:prstDash val="solid"/>
              <a:round/>
            </a:ln>
          </a:insideH>
          <a:insideV>
            <a:ln w="25400" cap="flat">
              <a:solidFill>
                <a:srgbClr val="2D2C41"/>
              </a:solidFill>
              <a:prstDash val="solid"/>
              <a:round/>
            </a:ln>
          </a:insideV>
        </a:tcBdr>
        <a:fill>
          <a:noFill/>
        </a:fill>
      </a:tcStyle>
    </a:firstRow>
  </a:tblStyle>
  <a:tblStyle styleId="{8F44A2F1-9E1F-4B54-A3A2-5F16C0AD49E2}" styleName="">
    <a:tblBg/>
    <a:wholeTbl>
      <a:tcTxStyle b="off" i="off">
        <a:font>
          <a:latin typeface="Arial"/>
          <a:ea typeface="Arial"/>
          <a:cs typeface="Arial"/>
        </a:font>
        <a:schemeClr val="accent1"/>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D3E5"/>
          </a:solidFill>
        </a:fill>
      </a:tcStyle>
    </a:wholeTbl>
    <a:band2H>
      <a:tcTxStyle b="def" i="def"/>
      <a:tcStyle>
        <a:tcBdr/>
        <a:fill>
          <a:solidFill>
            <a:srgbClr val="E6EAF2"/>
          </a:solidFill>
        </a:fill>
      </a:tcStyle>
    </a:band2H>
    <a:firstCol>
      <a:tcTxStyle b="off" i="off">
        <a:font>
          <a:latin typeface="Arial"/>
          <a:ea typeface="Arial"/>
          <a:cs typeface="Arial"/>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ff" i="off">
        <a:font>
          <a:latin typeface="Arial"/>
          <a:ea typeface="Arial"/>
          <a:cs typeface="Arial"/>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36" name="Shape 236"/>
          <p:cNvSpPr/>
          <p:nvPr>
            <p:ph type="sldImg"/>
          </p:nvPr>
        </p:nvSpPr>
        <p:spPr>
          <a:xfrm>
            <a:off x="1143000" y="685800"/>
            <a:ext cx="4572000" cy="3429000"/>
          </a:xfrm>
          <a:prstGeom prst="rect">
            <a:avLst/>
          </a:prstGeom>
        </p:spPr>
        <p:txBody>
          <a:bodyPr/>
          <a:lstStyle/>
          <a:p>
            <a:pPr/>
          </a:p>
        </p:txBody>
      </p:sp>
      <p:sp>
        <p:nvSpPr>
          <p:cNvPr id="237" name="Shape 23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bg>
      <p:bgPr>
        <a:solidFill>
          <a:schemeClr val="accent1"/>
        </a:solidFill>
      </p:bgPr>
    </p:bg>
    <p:spTree>
      <p:nvGrpSpPr>
        <p:cNvPr id="1" name=""/>
        <p:cNvGrpSpPr/>
        <p:nvPr/>
      </p:nvGrpSpPr>
      <p:grpSpPr>
        <a:xfrm>
          <a:off x="0" y="0"/>
          <a:ext cx="0" cy="0"/>
          <a:chOff x="0" y="0"/>
          <a:chExt cx="0" cy="0"/>
        </a:xfrm>
      </p:grpSpPr>
      <p:sp>
        <p:nvSpPr>
          <p:cNvPr id="14" name="Title Text"/>
          <p:cNvSpPr txBox="1"/>
          <p:nvPr>
            <p:ph type="title"/>
          </p:nvPr>
        </p:nvSpPr>
        <p:spPr>
          <a:xfrm>
            <a:off x="1151343" y="7792000"/>
            <a:ext cx="18288001" cy="1292663"/>
          </a:xfrm>
          <a:prstGeom prst="rect">
            <a:avLst/>
          </a:prstGeom>
        </p:spPr>
        <p:txBody>
          <a:bodyPr anchor="b"/>
          <a:lstStyle>
            <a:lvl1pPr>
              <a:defRPr sz="8000">
                <a:solidFill>
                  <a:srgbClr val="FFFFFF"/>
                </a:solidFill>
              </a:defRPr>
            </a:lvl1pPr>
          </a:lstStyle>
          <a:p>
            <a:pPr/>
            <a:r>
              <a:t>Title Text</a:t>
            </a:r>
          </a:p>
        </p:txBody>
      </p:sp>
      <p:sp>
        <p:nvSpPr>
          <p:cNvPr id="15" name="Body Level One…"/>
          <p:cNvSpPr txBox="1"/>
          <p:nvPr>
            <p:ph type="body" sz="quarter" idx="1"/>
          </p:nvPr>
        </p:nvSpPr>
        <p:spPr>
          <a:xfrm>
            <a:off x="1151343" y="9100000"/>
            <a:ext cx="18288001" cy="1014767"/>
          </a:xfrm>
          <a:prstGeom prst="rect">
            <a:avLst/>
          </a:prstGeom>
        </p:spPr>
        <p:txBody>
          <a:bodyPr/>
          <a:lstStyle>
            <a:lvl1pPr>
              <a:defRPr sz="5200">
                <a:solidFill>
                  <a:srgbClr val="FFFFFF"/>
                </a:solidFill>
              </a:defRPr>
            </a:lvl1pPr>
            <a:lvl2pPr>
              <a:defRPr sz="5200">
                <a:solidFill>
                  <a:srgbClr val="FFFFFF"/>
                </a:solidFill>
              </a:defRPr>
            </a:lvl2pPr>
            <a:lvl3pPr>
              <a:defRPr sz="5200">
                <a:solidFill>
                  <a:srgbClr val="FFFFFF"/>
                </a:solidFill>
              </a:defRPr>
            </a:lvl3pPr>
            <a:lvl4pPr>
              <a:defRPr sz="5200">
                <a:solidFill>
                  <a:srgbClr val="FFFFFF"/>
                </a:solidFill>
              </a:defRPr>
            </a:lvl4pPr>
            <a:lvl5pPr>
              <a:defRPr sz="5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6" name="Freeform 8"/>
          <p:cNvSpPr/>
          <p:nvPr/>
        </p:nvSpPr>
        <p:spPr>
          <a:xfrm flipH="1" rot="16200000">
            <a:off x="11338477" y="668469"/>
            <a:ext cx="6524360" cy="195666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502"/>
                </a:moveTo>
                <a:cubicBezTo>
                  <a:pt x="21600" y="14334"/>
                  <a:pt x="21600" y="7167"/>
                  <a:pt x="21600" y="0"/>
                </a:cubicBezTo>
                <a:lnTo>
                  <a:pt x="18913" y="2659"/>
                </a:lnTo>
                <a:lnTo>
                  <a:pt x="0" y="21600"/>
                </a:lnTo>
                <a:lnTo>
                  <a:pt x="21600" y="21502"/>
                </a:lnTo>
                <a:close/>
              </a:path>
            </a:pathLst>
          </a:custGeom>
          <a:solidFill>
            <a:srgbClr val="000000">
              <a:alpha val="1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sp>
        <p:nvSpPr>
          <p:cNvPr id="17" name="Text Placeholder 13"/>
          <p:cNvSpPr/>
          <p:nvPr>
            <p:ph type="body" sz="quarter" idx="21"/>
          </p:nvPr>
        </p:nvSpPr>
        <p:spPr>
          <a:xfrm>
            <a:off x="1151343" y="10674257"/>
            <a:ext cx="18288001" cy="949749"/>
          </a:xfrm>
          <a:prstGeom prst="rect">
            <a:avLst/>
          </a:prstGeom>
        </p:spPr>
        <p:txBody>
          <a:bodyPr/>
          <a:lstStyle/>
          <a:p>
            <a:pPr>
              <a:defRPr>
                <a:solidFill>
                  <a:schemeClr val="accent4"/>
                </a:solidFill>
                <a:latin typeface="Garamond"/>
                <a:ea typeface="Garamond"/>
                <a:cs typeface="Garamond"/>
                <a:sym typeface="Garamond"/>
              </a:defRPr>
            </a:pPr>
          </a:p>
        </p:txBody>
      </p:sp>
      <p:sp>
        <p:nvSpPr>
          <p:cNvPr id="18" name="Freeform 7"/>
          <p:cNvSpPr/>
          <p:nvPr/>
        </p:nvSpPr>
        <p:spPr>
          <a:xfrm flipH="1" rot="10800000">
            <a:off x="20819006" y="-2"/>
            <a:ext cx="3564991" cy="106742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close/>
              </a:path>
            </a:pathLst>
          </a:custGeom>
          <a:solidFill>
            <a:schemeClr val="accent2">
              <a:alpha val="90000"/>
            </a:scheme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pic>
        <p:nvPicPr>
          <p:cNvPr id="19" name="Picture 3" descr="Picture 3"/>
          <p:cNvPicPr>
            <a:picLocks noChangeAspect="1"/>
          </p:cNvPicPr>
          <p:nvPr/>
        </p:nvPicPr>
        <p:blipFill>
          <a:blip r:embed="rId2">
            <a:extLst/>
          </a:blip>
          <a:stretch>
            <a:fillRect/>
          </a:stretch>
        </p:blipFill>
        <p:spPr>
          <a:xfrm>
            <a:off x="1072816" y="1039719"/>
            <a:ext cx="5600701" cy="3136609"/>
          </a:xfrm>
          <a:prstGeom prst="rect">
            <a:avLst/>
          </a:prstGeom>
          <a:ln w="12700">
            <a:miter lim="400000"/>
          </a:ln>
        </p:spPr>
      </p:pic>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oter Only">
    <p:spTree>
      <p:nvGrpSpPr>
        <p:cNvPr id="1" name=""/>
        <p:cNvGrpSpPr/>
        <p:nvPr/>
      </p:nvGrpSpPr>
      <p:grpSpPr>
        <a:xfrm>
          <a:off x="0" y="0"/>
          <a:ext cx="0" cy="0"/>
          <a:chOff x="0" y="0"/>
          <a:chExt cx="0" cy="0"/>
        </a:xfrm>
      </p:grpSpPr>
      <p:sp>
        <p:nvSpPr>
          <p:cNvPr id="112" name="Rectangle 6"/>
          <p:cNvSpPr/>
          <p:nvPr/>
        </p:nvSpPr>
        <p:spPr>
          <a:xfrm>
            <a:off x="0" y="13007007"/>
            <a:ext cx="24384000" cy="769471"/>
          </a:xfrm>
          <a:prstGeom prst="rect">
            <a:avLst/>
          </a:prstGeom>
          <a:solidFill>
            <a:schemeClr val="accent1"/>
          </a:solidFill>
          <a:ln w="12700">
            <a:miter lim="400000"/>
          </a:ln>
        </p:spPr>
        <p:txBody>
          <a:bodyPr tIns="91439" bIns="91439" anchor="ctr"/>
          <a:lstStyle/>
          <a:p>
            <a:pPr algn="ctr">
              <a:lnSpc>
                <a:spcPct val="113000"/>
              </a:lnSpc>
              <a:spcBef>
                <a:spcPts val="1600"/>
              </a:spcBef>
              <a:defRPr sz="6400">
                <a:solidFill>
                  <a:srgbClr val="002C77"/>
                </a:solidFill>
                <a:latin typeface="Garamond"/>
                <a:ea typeface="Garamond"/>
                <a:cs typeface="Garamond"/>
                <a:sym typeface="Garamond"/>
              </a:defRPr>
            </a:pPr>
          </a:p>
        </p:txBody>
      </p:sp>
      <p:sp>
        <p:nvSpPr>
          <p:cNvPr id="113" name="Freeform 9"/>
          <p:cNvSpPr/>
          <p:nvPr/>
        </p:nvSpPr>
        <p:spPr>
          <a:xfrm>
            <a:off x="0" y="13007007"/>
            <a:ext cx="5486401" cy="7694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871" y="0"/>
                </a:lnTo>
                <a:lnTo>
                  <a:pt x="21600" y="21600"/>
                </a:lnTo>
                <a:lnTo>
                  <a:pt x="0" y="21600"/>
                </a:lnTo>
                <a:close/>
              </a:path>
            </a:pathLst>
          </a:custGeom>
          <a:solidFill>
            <a:srgbClr val="000000">
              <a:alpha val="2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pic>
        <p:nvPicPr>
          <p:cNvPr id="114" name="Picture 4" descr="Picture 4"/>
          <p:cNvPicPr>
            <a:picLocks noChangeAspect="1"/>
          </p:cNvPicPr>
          <p:nvPr/>
        </p:nvPicPr>
        <p:blipFill>
          <a:blip r:embed="rId2">
            <a:extLst/>
          </a:blip>
          <a:stretch>
            <a:fillRect/>
          </a:stretch>
        </p:blipFill>
        <p:spPr>
          <a:xfrm>
            <a:off x="239491" y="13082105"/>
            <a:ext cx="4680851" cy="620475"/>
          </a:xfrm>
          <a:prstGeom prst="rect">
            <a:avLst/>
          </a:prstGeom>
          <a:ln w="12700">
            <a:miter lim="400000"/>
          </a:ln>
        </p:spPr>
      </p:pic>
      <p:sp>
        <p:nvSpPr>
          <p:cNvPr id="1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oter and Background">
    <p:spTree>
      <p:nvGrpSpPr>
        <p:cNvPr id="1" name=""/>
        <p:cNvGrpSpPr/>
        <p:nvPr/>
      </p:nvGrpSpPr>
      <p:grpSpPr>
        <a:xfrm>
          <a:off x="0" y="0"/>
          <a:ext cx="0" cy="0"/>
          <a:chOff x="0" y="0"/>
          <a:chExt cx="0" cy="0"/>
        </a:xfrm>
      </p:grpSpPr>
      <p:sp>
        <p:nvSpPr>
          <p:cNvPr id="122" name="Freeform 7"/>
          <p:cNvSpPr/>
          <p:nvPr/>
        </p:nvSpPr>
        <p:spPr>
          <a:xfrm flipH="1">
            <a:off x="-1" y="4244799"/>
            <a:ext cx="2926403" cy="87622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lnTo>
                  <a:pt x="21600" y="21600"/>
                </a:lnTo>
                <a:close/>
              </a:path>
            </a:pathLst>
          </a:custGeom>
          <a:solidFill>
            <a:srgbClr val="000000">
              <a:alpha val="1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sp>
        <p:nvSpPr>
          <p:cNvPr id="123" name="Freeform 9"/>
          <p:cNvSpPr/>
          <p:nvPr/>
        </p:nvSpPr>
        <p:spPr>
          <a:xfrm flipH="1" rot="16200000">
            <a:off x="7821738" y="-3555263"/>
            <a:ext cx="8740537" cy="24384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20125" y="0"/>
                </a:lnTo>
                <a:close/>
              </a:path>
            </a:pathLst>
          </a:custGeom>
          <a:solidFill>
            <a:srgbClr val="000000">
              <a:alpha val="1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sp>
        <p:nvSpPr>
          <p:cNvPr id="1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ackground Only: Blue">
    <p:bg>
      <p:bgPr>
        <a:solidFill>
          <a:schemeClr val="accent1"/>
        </a:solidFill>
      </p:bgPr>
    </p:bg>
    <p:spTree>
      <p:nvGrpSpPr>
        <p:cNvPr id="1" name=""/>
        <p:cNvGrpSpPr/>
        <p:nvPr/>
      </p:nvGrpSpPr>
      <p:grpSpPr>
        <a:xfrm>
          <a:off x="0" y="0"/>
          <a:ext cx="0" cy="0"/>
          <a:chOff x="0" y="0"/>
          <a:chExt cx="0" cy="0"/>
        </a:xfrm>
      </p:grpSpPr>
      <p:grpSp>
        <p:nvGrpSpPr>
          <p:cNvPr id="133" name="Freeform 6"/>
          <p:cNvGrpSpPr/>
          <p:nvPr/>
        </p:nvGrpSpPr>
        <p:grpSpPr>
          <a:xfrm>
            <a:off x="0" y="0"/>
            <a:ext cx="24383999" cy="9318283"/>
            <a:chOff x="0" y="0"/>
            <a:chExt cx="24383998" cy="9318282"/>
          </a:xfrm>
        </p:grpSpPr>
        <p:sp>
          <p:nvSpPr>
            <p:cNvPr id="131" name="Shape"/>
            <p:cNvSpPr/>
            <p:nvPr/>
          </p:nvSpPr>
          <p:spPr>
            <a:xfrm flipH="1" rot="5400000">
              <a:off x="7532858" y="-7532859"/>
              <a:ext cx="9318283" cy="24384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18877" y="0"/>
                  </a:lnTo>
                  <a:close/>
                </a:path>
              </a:pathLst>
            </a:custGeom>
            <a:solidFill>
              <a:srgbClr val="000000">
                <a:alpha val="10000"/>
              </a:srgbClr>
            </a:solidFill>
            <a:ln w="12700" cap="flat">
              <a:noFill/>
              <a:miter lim="400000"/>
            </a:ln>
            <a:effectLst/>
          </p:spPr>
          <p:txBody>
            <a:bodyPr wrap="square" lIns="91439" tIns="91439" rIns="91439" bIns="91439" numCol="1" anchor="ctr">
              <a:noAutofit/>
            </a:bodyPr>
            <a:lstStyle/>
            <a:p>
              <a:pPr algn="ctr">
                <a:lnSpc>
                  <a:spcPct val="113000"/>
                </a:lnSpc>
                <a:spcBef>
                  <a:spcPts val="1600"/>
                </a:spcBef>
                <a:defRPr sz="4400">
                  <a:solidFill>
                    <a:srgbClr val="FFFFFF"/>
                  </a:solidFill>
                  <a:latin typeface="Garamond"/>
                  <a:ea typeface="Garamond"/>
                  <a:cs typeface="Garamond"/>
                  <a:sym typeface="Garamond"/>
                </a:defRPr>
              </a:pPr>
            </a:p>
          </p:txBody>
        </p:sp>
        <p:sp>
          <p:nvSpPr>
            <p:cNvPr id="132" name="Text"/>
            <p:cNvSpPr txBox="1"/>
            <p:nvPr/>
          </p:nvSpPr>
          <p:spPr>
            <a:xfrm rot="5400000">
              <a:off x="7532858" y="4308479"/>
              <a:ext cx="9318283" cy="701324"/>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 </a:t>
              </a:r>
            </a:p>
          </p:txBody>
        </p:sp>
      </p:grpSp>
      <p:sp>
        <p:nvSpPr>
          <p:cNvPr id="134" name="Freeform 4"/>
          <p:cNvSpPr/>
          <p:nvPr/>
        </p:nvSpPr>
        <p:spPr>
          <a:xfrm flipH="1" rot="10800000">
            <a:off x="21237971" y="0"/>
            <a:ext cx="3146029" cy="94198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close/>
              </a:path>
            </a:pathLst>
          </a:custGeom>
          <a:solidFill>
            <a:srgbClr val="000000">
              <a:alpha val="1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pic>
        <p:nvPicPr>
          <p:cNvPr id="135" name="Picture 1" descr="Picture 1"/>
          <p:cNvPicPr>
            <a:picLocks noChangeAspect="1"/>
          </p:cNvPicPr>
          <p:nvPr/>
        </p:nvPicPr>
        <p:blipFill>
          <a:blip r:embed="rId2">
            <a:extLst/>
          </a:blip>
          <a:stretch>
            <a:fillRect/>
          </a:stretch>
        </p:blipFill>
        <p:spPr>
          <a:xfrm>
            <a:off x="8725717" y="8527791"/>
            <a:ext cx="7363370" cy="4123771"/>
          </a:xfrm>
          <a:prstGeom prst="rect">
            <a:avLst/>
          </a:prstGeom>
          <a:ln w="12700">
            <a:miter lim="400000"/>
          </a:ln>
        </p:spPr>
      </p:pic>
      <p:sp>
        <p:nvSpPr>
          <p:cNvPr id="1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Slide">
    <p:bg>
      <p:bgPr>
        <a:solidFill>
          <a:schemeClr val="accent1"/>
        </a:solidFill>
      </p:bgPr>
    </p:bg>
    <p:spTree>
      <p:nvGrpSpPr>
        <p:cNvPr id="1" name=""/>
        <p:cNvGrpSpPr/>
        <p:nvPr/>
      </p:nvGrpSpPr>
      <p:grpSpPr>
        <a:xfrm>
          <a:off x="0" y="0"/>
          <a:ext cx="0" cy="0"/>
          <a:chOff x="0" y="0"/>
          <a:chExt cx="0" cy="0"/>
        </a:xfrm>
      </p:grpSpPr>
      <p:sp>
        <p:nvSpPr>
          <p:cNvPr id="143" name="Title Text"/>
          <p:cNvSpPr txBox="1"/>
          <p:nvPr>
            <p:ph type="title"/>
          </p:nvPr>
        </p:nvSpPr>
        <p:spPr>
          <a:xfrm>
            <a:off x="1151343" y="7792000"/>
            <a:ext cx="18288001" cy="1292663"/>
          </a:xfrm>
          <a:prstGeom prst="rect">
            <a:avLst/>
          </a:prstGeom>
        </p:spPr>
        <p:txBody>
          <a:bodyPr anchor="b"/>
          <a:lstStyle>
            <a:lvl1pPr>
              <a:defRPr sz="8000">
                <a:solidFill>
                  <a:srgbClr val="FFFFFF"/>
                </a:solidFill>
              </a:defRPr>
            </a:lvl1pPr>
          </a:lstStyle>
          <a:p>
            <a:pPr/>
            <a:r>
              <a:t>Title Text</a:t>
            </a:r>
          </a:p>
        </p:txBody>
      </p:sp>
      <p:sp>
        <p:nvSpPr>
          <p:cNvPr id="144" name="Body Level One…"/>
          <p:cNvSpPr txBox="1"/>
          <p:nvPr>
            <p:ph type="body" sz="quarter" idx="1"/>
          </p:nvPr>
        </p:nvSpPr>
        <p:spPr>
          <a:xfrm>
            <a:off x="1151343" y="9100000"/>
            <a:ext cx="18288001" cy="1014767"/>
          </a:xfrm>
          <a:prstGeom prst="rect">
            <a:avLst/>
          </a:prstGeom>
        </p:spPr>
        <p:txBody>
          <a:bodyPr/>
          <a:lstStyle>
            <a:lvl1pPr>
              <a:defRPr sz="5200">
                <a:solidFill>
                  <a:srgbClr val="FFFFFF"/>
                </a:solidFill>
              </a:defRPr>
            </a:lvl1pPr>
            <a:lvl2pPr>
              <a:defRPr sz="5200">
                <a:solidFill>
                  <a:srgbClr val="FFFFFF"/>
                </a:solidFill>
              </a:defRPr>
            </a:lvl2pPr>
            <a:lvl3pPr>
              <a:defRPr sz="5200">
                <a:solidFill>
                  <a:srgbClr val="FFFFFF"/>
                </a:solidFill>
              </a:defRPr>
            </a:lvl3pPr>
            <a:lvl4pPr>
              <a:defRPr sz="5200">
                <a:solidFill>
                  <a:srgbClr val="FFFFFF"/>
                </a:solidFill>
              </a:defRPr>
            </a:lvl4pPr>
            <a:lvl5pPr>
              <a:defRPr sz="5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45" name="Freeform 8"/>
          <p:cNvSpPr/>
          <p:nvPr/>
        </p:nvSpPr>
        <p:spPr>
          <a:xfrm flipH="1" rot="16200000">
            <a:off x="11338477" y="668469"/>
            <a:ext cx="6524360" cy="195666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502"/>
                </a:moveTo>
                <a:cubicBezTo>
                  <a:pt x="21600" y="14334"/>
                  <a:pt x="21600" y="7167"/>
                  <a:pt x="21600" y="0"/>
                </a:cubicBezTo>
                <a:lnTo>
                  <a:pt x="18913" y="2659"/>
                </a:lnTo>
                <a:lnTo>
                  <a:pt x="0" y="21600"/>
                </a:lnTo>
                <a:lnTo>
                  <a:pt x="21600" y="21502"/>
                </a:lnTo>
                <a:close/>
              </a:path>
            </a:pathLst>
          </a:custGeom>
          <a:solidFill>
            <a:srgbClr val="000000">
              <a:alpha val="1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sp>
        <p:nvSpPr>
          <p:cNvPr id="146" name="Text Placeholder 13"/>
          <p:cNvSpPr/>
          <p:nvPr>
            <p:ph type="body" sz="quarter" idx="21"/>
          </p:nvPr>
        </p:nvSpPr>
        <p:spPr>
          <a:xfrm>
            <a:off x="1151343" y="10674257"/>
            <a:ext cx="18288001" cy="949749"/>
          </a:xfrm>
          <a:prstGeom prst="rect">
            <a:avLst/>
          </a:prstGeom>
        </p:spPr>
        <p:txBody>
          <a:bodyPr/>
          <a:lstStyle/>
          <a:p>
            <a:pPr>
              <a:defRPr>
                <a:solidFill>
                  <a:schemeClr val="accent4"/>
                </a:solidFill>
                <a:latin typeface="Garamond"/>
                <a:ea typeface="Garamond"/>
                <a:cs typeface="Garamond"/>
                <a:sym typeface="Garamond"/>
              </a:defRPr>
            </a:pPr>
          </a:p>
        </p:txBody>
      </p:sp>
      <p:sp>
        <p:nvSpPr>
          <p:cNvPr id="147" name="Freeform 7"/>
          <p:cNvSpPr/>
          <p:nvPr/>
        </p:nvSpPr>
        <p:spPr>
          <a:xfrm flipH="1" rot="10800000">
            <a:off x="20819006" y="-2"/>
            <a:ext cx="3564991" cy="106742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close/>
              </a:path>
            </a:pathLst>
          </a:custGeom>
          <a:solidFill>
            <a:schemeClr val="accent2">
              <a:alpha val="90000"/>
            </a:scheme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pic>
        <p:nvPicPr>
          <p:cNvPr id="148" name="Picture 9" descr="Picture 9"/>
          <p:cNvPicPr>
            <a:picLocks noChangeAspect="1"/>
          </p:cNvPicPr>
          <p:nvPr/>
        </p:nvPicPr>
        <p:blipFill>
          <a:blip r:embed="rId2">
            <a:extLst/>
          </a:blip>
          <a:stretch>
            <a:fillRect/>
          </a:stretch>
        </p:blipFill>
        <p:spPr>
          <a:xfrm>
            <a:off x="1072816" y="1039719"/>
            <a:ext cx="5600701" cy="3136609"/>
          </a:xfrm>
          <a:prstGeom prst="rect">
            <a:avLst/>
          </a:prstGeom>
          <a:ln w="12700">
            <a:miter lim="400000"/>
          </a:ln>
        </p:spPr>
      </p:pic>
      <p:sp>
        <p:nvSpPr>
          <p:cNvPr id="1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oter and Background">
    <p:spTree>
      <p:nvGrpSpPr>
        <p:cNvPr id="1" name=""/>
        <p:cNvGrpSpPr/>
        <p:nvPr/>
      </p:nvGrpSpPr>
      <p:grpSpPr>
        <a:xfrm>
          <a:off x="0" y="0"/>
          <a:ext cx="0" cy="0"/>
          <a:chOff x="0" y="0"/>
          <a:chExt cx="0" cy="0"/>
        </a:xfrm>
      </p:grpSpPr>
      <p:sp>
        <p:nvSpPr>
          <p:cNvPr id="156" name="Freeform 7"/>
          <p:cNvSpPr/>
          <p:nvPr/>
        </p:nvSpPr>
        <p:spPr>
          <a:xfrm flipH="1">
            <a:off x="-1" y="4244799"/>
            <a:ext cx="2926403" cy="87622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lnTo>
                  <a:pt x="21600" y="21600"/>
                </a:lnTo>
                <a:close/>
              </a:path>
            </a:pathLst>
          </a:custGeom>
          <a:solidFill>
            <a:srgbClr val="000000">
              <a:alpha val="1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sp>
        <p:nvSpPr>
          <p:cNvPr id="157" name="Freeform 9"/>
          <p:cNvSpPr/>
          <p:nvPr/>
        </p:nvSpPr>
        <p:spPr>
          <a:xfrm flipH="1" rot="16200000">
            <a:off x="7821738" y="-3555263"/>
            <a:ext cx="8740537" cy="24384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20125" y="0"/>
                </a:lnTo>
                <a:close/>
              </a:path>
            </a:pathLst>
          </a:custGeom>
          <a:solidFill>
            <a:srgbClr val="000000">
              <a:alpha val="1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sp>
        <p:nvSpPr>
          <p:cNvPr id="1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oter and Background">
    <p:spTree>
      <p:nvGrpSpPr>
        <p:cNvPr id="1" name=""/>
        <p:cNvGrpSpPr/>
        <p:nvPr/>
      </p:nvGrpSpPr>
      <p:grpSpPr>
        <a:xfrm>
          <a:off x="0" y="0"/>
          <a:ext cx="0" cy="0"/>
          <a:chOff x="0" y="0"/>
          <a:chExt cx="0" cy="0"/>
        </a:xfrm>
      </p:grpSpPr>
      <p:sp>
        <p:nvSpPr>
          <p:cNvPr id="165" name="Rectangle 6"/>
          <p:cNvSpPr/>
          <p:nvPr/>
        </p:nvSpPr>
        <p:spPr>
          <a:xfrm>
            <a:off x="0" y="13007007"/>
            <a:ext cx="24384000" cy="769471"/>
          </a:xfrm>
          <a:prstGeom prst="rect">
            <a:avLst/>
          </a:prstGeom>
          <a:solidFill>
            <a:schemeClr val="accent1"/>
          </a:solidFill>
          <a:ln w="12700">
            <a:miter lim="400000"/>
          </a:ln>
        </p:spPr>
        <p:txBody>
          <a:bodyPr tIns="91439" bIns="91439" anchor="ctr"/>
          <a:lstStyle/>
          <a:p>
            <a:pPr algn="ctr">
              <a:lnSpc>
                <a:spcPct val="113000"/>
              </a:lnSpc>
              <a:spcBef>
                <a:spcPts val="1600"/>
              </a:spcBef>
              <a:defRPr sz="6400">
                <a:solidFill>
                  <a:srgbClr val="002C77"/>
                </a:solidFill>
                <a:latin typeface="Garamond"/>
                <a:ea typeface="Garamond"/>
                <a:cs typeface="Garamond"/>
                <a:sym typeface="Garamond"/>
              </a:defRPr>
            </a:pPr>
          </a:p>
        </p:txBody>
      </p:sp>
      <p:sp>
        <p:nvSpPr>
          <p:cNvPr id="166" name="Freeform 9"/>
          <p:cNvSpPr/>
          <p:nvPr/>
        </p:nvSpPr>
        <p:spPr>
          <a:xfrm>
            <a:off x="0" y="13007007"/>
            <a:ext cx="5486401" cy="7694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871" y="0"/>
                </a:lnTo>
                <a:lnTo>
                  <a:pt x="21600" y="21600"/>
                </a:lnTo>
                <a:lnTo>
                  <a:pt x="0" y="21600"/>
                </a:lnTo>
                <a:close/>
              </a:path>
            </a:pathLst>
          </a:custGeom>
          <a:solidFill>
            <a:srgbClr val="000000">
              <a:alpha val="2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pic>
        <p:nvPicPr>
          <p:cNvPr id="167" name="Picture 4" descr="Picture 4"/>
          <p:cNvPicPr>
            <a:picLocks noChangeAspect="1"/>
          </p:cNvPicPr>
          <p:nvPr/>
        </p:nvPicPr>
        <p:blipFill>
          <a:blip r:embed="rId2">
            <a:extLst/>
          </a:blip>
          <a:stretch>
            <a:fillRect/>
          </a:stretch>
        </p:blipFill>
        <p:spPr>
          <a:xfrm>
            <a:off x="239491" y="13082105"/>
            <a:ext cx="4680851" cy="620475"/>
          </a:xfrm>
          <a:prstGeom prst="rect">
            <a:avLst/>
          </a:prstGeom>
          <a:ln w="12700">
            <a:miter lim="400000"/>
          </a:ln>
        </p:spPr>
      </p:pic>
      <p:sp>
        <p:nvSpPr>
          <p:cNvPr id="168" name="Freeform 7"/>
          <p:cNvSpPr/>
          <p:nvPr/>
        </p:nvSpPr>
        <p:spPr>
          <a:xfrm flipH="1">
            <a:off x="-1" y="4244799"/>
            <a:ext cx="2926403" cy="87622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lnTo>
                  <a:pt x="21600" y="21600"/>
                </a:lnTo>
                <a:close/>
              </a:path>
            </a:pathLst>
          </a:custGeom>
          <a:solidFill>
            <a:srgbClr val="000000">
              <a:alpha val="1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sp>
        <p:nvSpPr>
          <p:cNvPr id="169" name="Freeform 9"/>
          <p:cNvSpPr/>
          <p:nvPr/>
        </p:nvSpPr>
        <p:spPr>
          <a:xfrm flipH="1" rot="16200000">
            <a:off x="7821738" y="-3555263"/>
            <a:ext cx="8740537" cy="24384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20125" y="0"/>
                </a:lnTo>
                <a:close/>
              </a:path>
            </a:pathLst>
          </a:custGeom>
          <a:solidFill>
            <a:srgbClr val="000000">
              <a:alpha val="1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sp>
        <p:nvSpPr>
          <p:cNvPr id="1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177" name="Rectangle 6"/>
          <p:cNvSpPr/>
          <p:nvPr/>
        </p:nvSpPr>
        <p:spPr>
          <a:xfrm>
            <a:off x="0" y="13007007"/>
            <a:ext cx="24384000" cy="769471"/>
          </a:xfrm>
          <a:prstGeom prst="rect">
            <a:avLst/>
          </a:prstGeom>
          <a:solidFill>
            <a:schemeClr val="accent1"/>
          </a:solidFill>
          <a:ln w="12700">
            <a:miter lim="400000"/>
          </a:ln>
        </p:spPr>
        <p:txBody>
          <a:bodyPr tIns="91439" bIns="91439" anchor="ctr"/>
          <a:lstStyle/>
          <a:p>
            <a:pPr algn="ctr">
              <a:lnSpc>
                <a:spcPct val="113000"/>
              </a:lnSpc>
              <a:spcBef>
                <a:spcPts val="1600"/>
              </a:spcBef>
              <a:defRPr sz="6400">
                <a:solidFill>
                  <a:srgbClr val="002C77"/>
                </a:solidFill>
                <a:latin typeface="Garamond"/>
                <a:ea typeface="Garamond"/>
                <a:cs typeface="Garamond"/>
                <a:sym typeface="Garamond"/>
              </a:defRPr>
            </a:pPr>
          </a:p>
        </p:txBody>
      </p:sp>
      <p:sp>
        <p:nvSpPr>
          <p:cNvPr id="178" name="Freeform 9"/>
          <p:cNvSpPr/>
          <p:nvPr/>
        </p:nvSpPr>
        <p:spPr>
          <a:xfrm>
            <a:off x="0" y="13007007"/>
            <a:ext cx="5486401" cy="7694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871" y="0"/>
                </a:lnTo>
                <a:lnTo>
                  <a:pt x="21600" y="21600"/>
                </a:lnTo>
                <a:lnTo>
                  <a:pt x="0" y="21600"/>
                </a:lnTo>
                <a:close/>
              </a:path>
            </a:pathLst>
          </a:custGeom>
          <a:solidFill>
            <a:srgbClr val="000000">
              <a:alpha val="2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pic>
        <p:nvPicPr>
          <p:cNvPr id="179" name="Picture 4" descr="Picture 4"/>
          <p:cNvPicPr>
            <a:picLocks noChangeAspect="1"/>
          </p:cNvPicPr>
          <p:nvPr/>
        </p:nvPicPr>
        <p:blipFill>
          <a:blip r:embed="rId2">
            <a:extLst/>
          </a:blip>
          <a:stretch>
            <a:fillRect/>
          </a:stretch>
        </p:blipFill>
        <p:spPr>
          <a:xfrm>
            <a:off x="239491" y="13082105"/>
            <a:ext cx="4680851" cy="620475"/>
          </a:xfrm>
          <a:prstGeom prst="rect">
            <a:avLst/>
          </a:prstGeom>
          <a:ln w="12700">
            <a:miter lim="400000"/>
          </a:ln>
        </p:spPr>
      </p:pic>
      <p:sp>
        <p:nvSpPr>
          <p:cNvPr id="180" name="Title Text"/>
          <p:cNvSpPr txBox="1"/>
          <p:nvPr>
            <p:ph type="title"/>
          </p:nvPr>
        </p:nvSpPr>
        <p:spPr>
          <a:prstGeom prst="rect">
            <a:avLst/>
          </a:prstGeom>
        </p:spPr>
        <p:txBody>
          <a:bodyPr/>
          <a:lstStyle/>
          <a:p>
            <a:pPr/>
            <a:r>
              <a:t>Title Text</a:t>
            </a:r>
          </a:p>
        </p:txBody>
      </p:sp>
      <p:sp>
        <p:nvSpPr>
          <p:cNvPr id="1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oter and Background">
    <p:spTree>
      <p:nvGrpSpPr>
        <p:cNvPr id="1" name=""/>
        <p:cNvGrpSpPr/>
        <p:nvPr/>
      </p:nvGrpSpPr>
      <p:grpSpPr>
        <a:xfrm>
          <a:off x="0" y="0"/>
          <a:ext cx="0" cy="0"/>
          <a:chOff x="0" y="0"/>
          <a:chExt cx="0" cy="0"/>
        </a:xfrm>
      </p:grpSpPr>
      <p:sp>
        <p:nvSpPr>
          <p:cNvPr id="188" name="Rectangle 6"/>
          <p:cNvSpPr/>
          <p:nvPr/>
        </p:nvSpPr>
        <p:spPr>
          <a:xfrm>
            <a:off x="0" y="13007007"/>
            <a:ext cx="24384000" cy="769471"/>
          </a:xfrm>
          <a:prstGeom prst="rect">
            <a:avLst/>
          </a:prstGeom>
          <a:solidFill>
            <a:schemeClr val="accent1"/>
          </a:solidFill>
          <a:ln w="12700">
            <a:miter lim="400000"/>
          </a:ln>
        </p:spPr>
        <p:txBody>
          <a:bodyPr tIns="91439" bIns="91439" anchor="ctr"/>
          <a:lstStyle/>
          <a:p>
            <a:pPr algn="ctr">
              <a:defRPr sz="6400">
                <a:solidFill>
                  <a:srgbClr val="002C77"/>
                </a:solidFill>
              </a:defRPr>
            </a:pPr>
          </a:p>
        </p:txBody>
      </p:sp>
      <p:sp>
        <p:nvSpPr>
          <p:cNvPr id="189" name="Freeform 9"/>
          <p:cNvSpPr/>
          <p:nvPr/>
        </p:nvSpPr>
        <p:spPr>
          <a:xfrm>
            <a:off x="0" y="13007007"/>
            <a:ext cx="5486401" cy="7694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871" y="0"/>
                </a:lnTo>
                <a:lnTo>
                  <a:pt x="21600" y="21600"/>
                </a:lnTo>
                <a:lnTo>
                  <a:pt x="0" y="21600"/>
                </a:lnTo>
                <a:close/>
              </a:path>
            </a:pathLst>
          </a:custGeom>
          <a:solidFill>
            <a:srgbClr val="000000">
              <a:alpha val="20000"/>
            </a:srgbClr>
          </a:solidFill>
          <a:ln w="12700">
            <a:miter lim="400000"/>
          </a:ln>
        </p:spPr>
        <p:txBody>
          <a:bodyPr tIns="91439" bIns="91439" anchor="ctr"/>
          <a:lstStyle/>
          <a:p>
            <a:pPr algn="ctr">
              <a:defRPr>
                <a:solidFill>
                  <a:srgbClr val="FFFFFF"/>
                </a:solidFill>
              </a:defRPr>
            </a:pPr>
          </a:p>
        </p:txBody>
      </p:sp>
      <p:pic>
        <p:nvPicPr>
          <p:cNvPr id="190" name="Picture 4" descr="Picture 4"/>
          <p:cNvPicPr>
            <a:picLocks noChangeAspect="1"/>
          </p:cNvPicPr>
          <p:nvPr/>
        </p:nvPicPr>
        <p:blipFill>
          <a:blip r:embed="rId2">
            <a:extLst/>
          </a:blip>
          <a:stretch>
            <a:fillRect/>
          </a:stretch>
        </p:blipFill>
        <p:spPr>
          <a:xfrm>
            <a:off x="239491" y="13082105"/>
            <a:ext cx="4680851" cy="620475"/>
          </a:xfrm>
          <a:prstGeom prst="rect">
            <a:avLst/>
          </a:prstGeom>
          <a:ln w="12700">
            <a:miter lim="400000"/>
          </a:ln>
        </p:spPr>
      </p:pic>
      <p:sp>
        <p:nvSpPr>
          <p:cNvPr id="191" name="Freeform 7"/>
          <p:cNvSpPr/>
          <p:nvPr/>
        </p:nvSpPr>
        <p:spPr>
          <a:xfrm flipH="1">
            <a:off x="-1" y="4244799"/>
            <a:ext cx="2926403" cy="87622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lnTo>
                  <a:pt x="21600" y="21600"/>
                </a:lnTo>
                <a:close/>
              </a:path>
            </a:pathLst>
          </a:custGeom>
          <a:solidFill>
            <a:srgbClr val="000000">
              <a:alpha val="10000"/>
            </a:srgbClr>
          </a:solidFill>
          <a:ln w="12700">
            <a:miter lim="400000"/>
          </a:ln>
        </p:spPr>
        <p:txBody>
          <a:bodyPr tIns="91439" bIns="91439" anchor="ctr"/>
          <a:lstStyle/>
          <a:p>
            <a:pPr algn="ctr">
              <a:defRPr>
                <a:solidFill>
                  <a:srgbClr val="FFFFFF"/>
                </a:solidFill>
              </a:defRPr>
            </a:pPr>
          </a:p>
        </p:txBody>
      </p:sp>
      <p:sp>
        <p:nvSpPr>
          <p:cNvPr id="192" name="Freeform 9"/>
          <p:cNvSpPr/>
          <p:nvPr/>
        </p:nvSpPr>
        <p:spPr>
          <a:xfrm flipH="1" rot="16200000">
            <a:off x="7821738" y="-3555263"/>
            <a:ext cx="8740537" cy="24384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20125" y="0"/>
                </a:lnTo>
                <a:close/>
              </a:path>
            </a:pathLst>
          </a:custGeom>
          <a:solidFill>
            <a:srgbClr val="000000">
              <a:alpha val="10000"/>
            </a:srgbClr>
          </a:solidFill>
          <a:ln w="12700">
            <a:miter lim="400000"/>
          </a:ln>
        </p:spPr>
        <p:txBody>
          <a:bodyPr tIns="91439" bIns="91439" anchor="ctr"/>
          <a:lstStyle/>
          <a:p>
            <a:pPr algn="ctr">
              <a:defRPr>
                <a:solidFill>
                  <a:srgbClr val="FFFFFF"/>
                </a:solidFill>
              </a:defRPr>
            </a:pPr>
          </a:p>
        </p:txBody>
      </p:sp>
      <p:sp>
        <p:nvSpPr>
          <p:cNvPr id="1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p:spTree>
      <p:nvGrpSpPr>
        <p:cNvPr id="1" name=""/>
        <p:cNvGrpSpPr/>
        <p:nvPr/>
      </p:nvGrpSpPr>
      <p:grpSpPr>
        <a:xfrm>
          <a:off x="0" y="0"/>
          <a:ext cx="0" cy="0"/>
          <a:chOff x="0" y="0"/>
          <a:chExt cx="0" cy="0"/>
        </a:xfrm>
      </p:grpSpPr>
      <p:sp>
        <p:nvSpPr>
          <p:cNvPr id="200" name="Rectangle 6"/>
          <p:cNvSpPr/>
          <p:nvPr/>
        </p:nvSpPr>
        <p:spPr>
          <a:xfrm>
            <a:off x="0" y="13007007"/>
            <a:ext cx="24384000" cy="769471"/>
          </a:xfrm>
          <a:prstGeom prst="rect">
            <a:avLst/>
          </a:prstGeom>
          <a:solidFill>
            <a:schemeClr val="accent1"/>
          </a:solidFill>
          <a:ln w="12700">
            <a:miter lim="400000"/>
          </a:ln>
        </p:spPr>
        <p:txBody>
          <a:bodyPr tIns="91439" bIns="91439" anchor="ctr"/>
          <a:lstStyle/>
          <a:p>
            <a:pPr algn="ctr">
              <a:defRPr sz="6400">
                <a:solidFill>
                  <a:srgbClr val="002C77"/>
                </a:solidFill>
              </a:defRPr>
            </a:pPr>
          </a:p>
        </p:txBody>
      </p:sp>
      <p:sp>
        <p:nvSpPr>
          <p:cNvPr id="201" name="Freeform 9"/>
          <p:cNvSpPr/>
          <p:nvPr/>
        </p:nvSpPr>
        <p:spPr>
          <a:xfrm>
            <a:off x="0" y="13007007"/>
            <a:ext cx="5486401" cy="7694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871" y="0"/>
                </a:lnTo>
                <a:lnTo>
                  <a:pt x="21600" y="21600"/>
                </a:lnTo>
                <a:lnTo>
                  <a:pt x="0" y="21600"/>
                </a:lnTo>
                <a:close/>
              </a:path>
            </a:pathLst>
          </a:custGeom>
          <a:solidFill>
            <a:srgbClr val="000000">
              <a:alpha val="20000"/>
            </a:srgbClr>
          </a:solidFill>
          <a:ln w="12700">
            <a:miter lim="400000"/>
          </a:ln>
        </p:spPr>
        <p:txBody>
          <a:bodyPr tIns="91439" bIns="91439" anchor="ctr"/>
          <a:lstStyle/>
          <a:p>
            <a:pPr algn="ctr">
              <a:defRPr>
                <a:solidFill>
                  <a:srgbClr val="FFFFFF"/>
                </a:solidFill>
              </a:defRPr>
            </a:pPr>
          </a:p>
        </p:txBody>
      </p:sp>
      <p:pic>
        <p:nvPicPr>
          <p:cNvPr id="202" name="Picture 4" descr="Picture 4"/>
          <p:cNvPicPr>
            <a:picLocks noChangeAspect="1"/>
          </p:cNvPicPr>
          <p:nvPr/>
        </p:nvPicPr>
        <p:blipFill>
          <a:blip r:embed="rId2">
            <a:extLst/>
          </a:blip>
          <a:stretch>
            <a:fillRect/>
          </a:stretch>
        </p:blipFill>
        <p:spPr>
          <a:xfrm>
            <a:off x="239491" y="13082105"/>
            <a:ext cx="4680851" cy="620475"/>
          </a:xfrm>
          <a:prstGeom prst="rect">
            <a:avLst/>
          </a:prstGeom>
          <a:ln w="12700">
            <a:miter lim="400000"/>
          </a:ln>
        </p:spPr>
      </p:pic>
      <p:sp>
        <p:nvSpPr>
          <p:cNvPr id="203" name="Title Text"/>
          <p:cNvSpPr txBox="1"/>
          <p:nvPr>
            <p:ph type="title"/>
          </p:nvPr>
        </p:nvSpPr>
        <p:spPr>
          <a:prstGeom prst="rect">
            <a:avLst/>
          </a:prstGeom>
        </p:spPr>
        <p:txBody>
          <a:bodyPr/>
          <a:lstStyle/>
          <a:p>
            <a:pPr/>
            <a:r>
              <a:t>Title Text</a:t>
            </a:r>
          </a:p>
        </p:txBody>
      </p:sp>
      <p:sp>
        <p:nvSpPr>
          <p:cNvPr id="204"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Slide">
    <p:bg>
      <p:bgPr>
        <a:solidFill>
          <a:schemeClr val="accent1"/>
        </a:solidFill>
      </p:bgPr>
    </p:bg>
    <p:spTree>
      <p:nvGrpSpPr>
        <p:cNvPr id="1" name=""/>
        <p:cNvGrpSpPr/>
        <p:nvPr/>
      </p:nvGrpSpPr>
      <p:grpSpPr>
        <a:xfrm>
          <a:off x="0" y="0"/>
          <a:ext cx="0" cy="0"/>
          <a:chOff x="0" y="0"/>
          <a:chExt cx="0" cy="0"/>
        </a:xfrm>
      </p:grpSpPr>
      <p:sp>
        <p:nvSpPr>
          <p:cNvPr id="212" name="Title Text"/>
          <p:cNvSpPr txBox="1"/>
          <p:nvPr>
            <p:ph type="title"/>
          </p:nvPr>
        </p:nvSpPr>
        <p:spPr>
          <a:xfrm>
            <a:off x="1151343" y="7792000"/>
            <a:ext cx="18288001" cy="1292663"/>
          </a:xfrm>
          <a:prstGeom prst="rect">
            <a:avLst/>
          </a:prstGeom>
        </p:spPr>
        <p:txBody>
          <a:bodyPr anchor="b"/>
          <a:lstStyle>
            <a:lvl1pPr>
              <a:defRPr sz="8000">
                <a:solidFill>
                  <a:srgbClr val="FFFFFF"/>
                </a:solidFill>
              </a:defRPr>
            </a:lvl1pPr>
          </a:lstStyle>
          <a:p>
            <a:pPr/>
            <a:r>
              <a:t>Title Text</a:t>
            </a:r>
          </a:p>
        </p:txBody>
      </p:sp>
      <p:sp>
        <p:nvSpPr>
          <p:cNvPr id="213" name="Body Level One…"/>
          <p:cNvSpPr txBox="1"/>
          <p:nvPr>
            <p:ph type="body" sz="quarter" idx="1"/>
          </p:nvPr>
        </p:nvSpPr>
        <p:spPr>
          <a:xfrm>
            <a:off x="1151343" y="9100000"/>
            <a:ext cx="18288001" cy="1014767"/>
          </a:xfrm>
          <a:prstGeom prst="rect">
            <a:avLst/>
          </a:prstGeom>
        </p:spPr>
        <p:txBody>
          <a:bodyPr/>
          <a:lstStyle>
            <a:lvl1pPr>
              <a:defRPr sz="5200">
                <a:solidFill>
                  <a:srgbClr val="FFFFFF"/>
                </a:solidFill>
              </a:defRPr>
            </a:lvl1pPr>
            <a:lvl2pPr>
              <a:defRPr sz="5200">
                <a:solidFill>
                  <a:srgbClr val="FFFFFF"/>
                </a:solidFill>
              </a:defRPr>
            </a:lvl2pPr>
            <a:lvl3pPr>
              <a:defRPr sz="5200">
                <a:solidFill>
                  <a:srgbClr val="FFFFFF"/>
                </a:solidFill>
              </a:defRPr>
            </a:lvl3pPr>
            <a:lvl4pPr>
              <a:defRPr sz="5200">
                <a:solidFill>
                  <a:srgbClr val="FFFFFF"/>
                </a:solidFill>
              </a:defRPr>
            </a:lvl4pPr>
            <a:lvl5pPr>
              <a:defRPr sz="5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14" name="Freeform 8"/>
          <p:cNvSpPr/>
          <p:nvPr/>
        </p:nvSpPr>
        <p:spPr>
          <a:xfrm flipH="1" rot="16200000">
            <a:off x="11338477" y="668469"/>
            <a:ext cx="6524360" cy="195666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502"/>
                </a:moveTo>
                <a:cubicBezTo>
                  <a:pt x="21600" y="14334"/>
                  <a:pt x="21600" y="7167"/>
                  <a:pt x="21600" y="0"/>
                </a:cubicBezTo>
                <a:lnTo>
                  <a:pt x="18913" y="2659"/>
                </a:lnTo>
                <a:lnTo>
                  <a:pt x="0" y="21600"/>
                </a:lnTo>
                <a:lnTo>
                  <a:pt x="21600" y="21502"/>
                </a:lnTo>
                <a:close/>
              </a:path>
            </a:pathLst>
          </a:custGeom>
          <a:solidFill>
            <a:srgbClr val="000000">
              <a:alpha val="10000"/>
            </a:srgbClr>
          </a:solidFill>
          <a:ln w="12700">
            <a:miter lim="400000"/>
          </a:ln>
        </p:spPr>
        <p:txBody>
          <a:bodyPr tIns="91439" bIns="91439" anchor="ctr"/>
          <a:lstStyle/>
          <a:p>
            <a:pPr algn="ctr">
              <a:defRPr>
                <a:solidFill>
                  <a:srgbClr val="FFFFFF"/>
                </a:solidFill>
              </a:defRPr>
            </a:pPr>
          </a:p>
        </p:txBody>
      </p:sp>
      <p:sp>
        <p:nvSpPr>
          <p:cNvPr id="215" name="Text Placeholder 13"/>
          <p:cNvSpPr/>
          <p:nvPr>
            <p:ph type="body" sz="quarter" idx="21"/>
          </p:nvPr>
        </p:nvSpPr>
        <p:spPr>
          <a:xfrm>
            <a:off x="1151343" y="10674257"/>
            <a:ext cx="18288001" cy="949749"/>
          </a:xfrm>
          <a:prstGeom prst="rect">
            <a:avLst/>
          </a:prstGeom>
        </p:spPr>
        <p:txBody>
          <a:bodyPr/>
          <a:lstStyle/>
          <a:p>
            <a:pPr>
              <a:defRPr>
                <a:solidFill>
                  <a:schemeClr val="accent4"/>
                </a:solidFill>
                <a:latin typeface="Garamond"/>
                <a:ea typeface="Garamond"/>
                <a:cs typeface="Garamond"/>
                <a:sym typeface="Garamond"/>
              </a:defRPr>
            </a:pPr>
          </a:p>
        </p:txBody>
      </p:sp>
      <p:sp>
        <p:nvSpPr>
          <p:cNvPr id="216" name="Freeform 7"/>
          <p:cNvSpPr/>
          <p:nvPr/>
        </p:nvSpPr>
        <p:spPr>
          <a:xfrm flipH="1" rot="10800000">
            <a:off x="20819006" y="-2"/>
            <a:ext cx="3564991" cy="106742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close/>
              </a:path>
            </a:pathLst>
          </a:custGeom>
          <a:solidFill>
            <a:schemeClr val="accent2">
              <a:alpha val="90000"/>
            </a:schemeClr>
          </a:solidFill>
          <a:ln w="12700">
            <a:miter lim="400000"/>
          </a:ln>
        </p:spPr>
        <p:txBody>
          <a:bodyPr tIns="91439" bIns="91439" anchor="ctr"/>
          <a:lstStyle/>
          <a:p>
            <a:pPr algn="ctr">
              <a:defRPr>
                <a:solidFill>
                  <a:srgbClr val="FFFFFF"/>
                </a:solidFill>
              </a:defRPr>
            </a:pPr>
          </a:p>
        </p:txBody>
      </p:sp>
      <p:pic>
        <p:nvPicPr>
          <p:cNvPr id="217" name="Picture 9" descr="Picture 9"/>
          <p:cNvPicPr>
            <a:picLocks noChangeAspect="1"/>
          </p:cNvPicPr>
          <p:nvPr/>
        </p:nvPicPr>
        <p:blipFill>
          <a:blip r:embed="rId2">
            <a:extLst/>
          </a:blip>
          <a:stretch>
            <a:fillRect/>
          </a:stretch>
        </p:blipFill>
        <p:spPr>
          <a:xfrm>
            <a:off x="1072816" y="1039719"/>
            <a:ext cx="5600701" cy="3136609"/>
          </a:xfrm>
          <a:prstGeom prst="rect">
            <a:avLst/>
          </a:prstGeom>
          <a:ln w="12700">
            <a:miter lim="400000"/>
          </a:ln>
        </p:spPr>
      </p:pic>
      <p:sp>
        <p:nvSpPr>
          <p:cNvPr id="2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p:spTree>
      <p:nvGrpSpPr>
        <p:cNvPr id="1" name=""/>
        <p:cNvGrpSpPr/>
        <p:nvPr/>
      </p:nvGrpSpPr>
      <p:grpSpPr>
        <a:xfrm>
          <a:off x="0" y="0"/>
          <a:ext cx="0" cy="0"/>
          <a:chOff x="0" y="0"/>
          <a:chExt cx="0" cy="0"/>
        </a:xfrm>
      </p:grpSpPr>
      <p:sp>
        <p:nvSpPr>
          <p:cNvPr id="27" name="Title Text"/>
          <p:cNvSpPr txBox="1"/>
          <p:nvPr>
            <p:ph type="title"/>
          </p:nvPr>
        </p:nvSpPr>
        <p:spPr>
          <a:prstGeom prst="rect">
            <a:avLst/>
          </a:prstGeom>
        </p:spPr>
        <p:txBody>
          <a:bodyPr/>
          <a:lstStyle/>
          <a:p>
            <a:pPr/>
            <a:r>
              <a:t>Title Text</a:t>
            </a:r>
          </a:p>
        </p:txBody>
      </p:sp>
      <p:sp>
        <p:nvSpPr>
          <p:cNvPr id="2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p:spTree>
      <p:nvGrpSpPr>
        <p:cNvPr id="1" name=""/>
        <p:cNvGrpSpPr/>
        <p:nvPr/>
      </p:nvGrpSpPr>
      <p:grpSpPr>
        <a:xfrm>
          <a:off x="0" y="0"/>
          <a:ext cx="0" cy="0"/>
          <a:chOff x="0" y="0"/>
          <a:chExt cx="0" cy="0"/>
        </a:xfrm>
      </p:grpSpPr>
      <p:sp>
        <p:nvSpPr>
          <p:cNvPr id="225" name="Rectangle 6"/>
          <p:cNvSpPr/>
          <p:nvPr/>
        </p:nvSpPr>
        <p:spPr>
          <a:xfrm>
            <a:off x="0" y="13007007"/>
            <a:ext cx="24384000" cy="769471"/>
          </a:xfrm>
          <a:prstGeom prst="rect">
            <a:avLst/>
          </a:prstGeom>
          <a:solidFill>
            <a:schemeClr val="accent1"/>
          </a:solidFill>
          <a:ln w="12700">
            <a:miter lim="400000"/>
          </a:ln>
        </p:spPr>
        <p:txBody>
          <a:bodyPr tIns="91439" bIns="91439" anchor="ctr"/>
          <a:lstStyle/>
          <a:p>
            <a:pPr algn="ctr">
              <a:defRPr sz="6400">
                <a:solidFill>
                  <a:srgbClr val="002C77"/>
                </a:solidFill>
              </a:defRPr>
            </a:pPr>
          </a:p>
        </p:txBody>
      </p:sp>
      <p:sp>
        <p:nvSpPr>
          <p:cNvPr id="226" name="Freeform 9"/>
          <p:cNvSpPr/>
          <p:nvPr/>
        </p:nvSpPr>
        <p:spPr>
          <a:xfrm>
            <a:off x="0" y="13007007"/>
            <a:ext cx="5486401" cy="7694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871" y="0"/>
                </a:lnTo>
                <a:lnTo>
                  <a:pt x="21600" y="21600"/>
                </a:lnTo>
                <a:lnTo>
                  <a:pt x="0" y="21600"/>
                </a:lnTo>
                <a:close/>
              </a:path>
            </a:pathLst>
          </a:custGeom>
          <a:solidFill>
            <a:srgbClr val="000000">
              <a:alpha val="20000"/>
            </a:srgbClr>
          </a:solidFill>
          <a:ln w="12700">
            <a:miter lim="400000"/>
          </a:ln>
        </p:spPr>
        <p:txBody>
          <a:bodyPr tIns="91439" bIns="91439" anchor="ctr"/>
          <a:lstStyle/>
          <a:p>
            <a:pPr algn="ctr">
              <a:defRPr>
                <a:solidFill>
                  <a:srgbClr val="FFFFFF"/>
                </a:solidFill>
              </a:defRPr>
            </a:pPr>
          </a:p>
        </p:txBody>
      </p:sp>
      <p:pic>
        <p:nvPicPr>
          <p:cNvPr id="227" name="Picture 4" descr="Picture 4"/>
          <p:cNvPicPr>
            <a:picLocks noChangeAspect="1"/>
          </p:cNvPicPr>
          <p:nvPr/>
        </p:nvPicPr>
        <p:blipFill>
          <a:blip r:embed="rId2">
            <a:extLst/>
          </a:blip>
          <a:stretch>
            <a:fillRect/>
          </a:stretch>
        </p:blipFill>
        <p:spPr>
          <a:xfrm>
            <a:off x="239491" y="13082105"/>
            <a:ext cx="4680851" cy="620475"/>
          </a:xfrm>
          <a:prstGeom prst="rect">
            <a:avLst/>
          </a:prstGeom>
          <a:ln w="12700">
            <a:miter lim="400000"/>
          </a:ln>
        </p:spPr>
      </p:pic>
      <p:sp>
        <p:nvSpPr>
          <p:cNvPr id="228" name="Title Text"/>
          <p:cNvSpPr txBox="1"/>
          <p:nvPr>
            <p:ph type="title"/>
          </p:nvPr>
        </p:nvSpPr>
        <p:spPr>
          <a:prstGeom prst="rect">
            <a:avLst/>
          </a:prstGeom>
        </p:spPr>
        <p:txBody>
          <a:bodyPr/>
          <a:lstStyle/>
          <a:p>
            <a:pPr/>
            <a:r>
              <a:t>Title Text</a:t>
            </a:r>
          </a:p>
        </p:txBody>
      </p:sp>
      <p:sp>
        <p:nvSpPr>
          <p:cNvPr id="22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Emphasis">
    <p:bg>
      <p:bgPr>
        <a:solidFill>
          <a:schemeClr val="accent1"/>
        </a:solidFill>
      </p:bgPr>
    </p:bg>
    <p:spTree>
      <p:nvGrpSpPr>
        <p:cNvPr id="1" name=""/>
        <p:cNvGrpSpPr/>
        <p:nvPr/>
      </p:nvGrpSpPr>
      <p:grpSpPr>
        <a:xfrm>
          <a:off x="0" y="0"/>
          <a:ext cx="0" cy="0"/>
          <a:chOff x="0" y="0"/>
          <a:chExt cx="0" cy="0"/>
        </a:xfrm>
      </p:grpSpPr>
      <p:sp>
        <p:nvSpPr>
          <p:cNvPr id="36" name="Title Text"/>
          <p:cNvSpPr txBox="1"/>
          <p:nvPr>
            <p:ph type="title"/>
          </p:nvPr>
        </p:nvSpPr>
        <p:spPr>
          <a:prstGeom prst="rect">
            <a:avLst/>
          </a:prstGeom>
        </p:spPr>
        <p:txBody>
          <a:bodyPr/>
          <a:lstStyle>
            <a:lvl1pPr>
              <a:defRPr>
                <a:solidFill>
                  <a:srgbClr val="FFFFFF"/>
                </a:solidFill>
              </a:defRPr>
            </a:lvl1pPr>
          </a:lstStyle>
          <a:p>
            <a:pPr/>
            <a:r>
              <a:t>Title Text</a:t>
            </a:r>
          </a:p>
        </p:txBody>
      </p:sp>
      <p:sp>
        <p:nvSpPr>
          <p:cNvPr id="37" name="Body Level One…"/>
          <p:cNvSpPr txBox="1"/>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8" name="Rectangle 5"/>
          <p:cNvSpPr/>
          <p:nvPr/>
        </p:nvSpPr>
        <p:spPr>
          <a:xfrm>
            <a:off x="0" y="13007007"/>
            <a:ext cx="24384000" cy="769471"/>
          </a:xfrm>
          <a:prstGeom prst="rect">
            <a:avLst/>
          </a:prstGeom>
          <a:solidFill>
            <a:srgbClr val="003D75"/>
          </a:solidFill>
          <a:ln w="12700">
            <a:miter lim="400000"/>
          </a:ln>
        </p:spPr>
        <p:txBody>
          <a:bodyPr tIns="91439" bIns="91439" anchor="ctr"/>
          <a:lstStyle/>
          <a:p>
            <a:pPr algn="ctr">
              <a:lnSpc>
                <a:spcPct val="113000"/>
              </a:lnSpc>
              <a:spcBef>
                <a:spcPts val="1600"/>
              </a:spcBef>
              <a:defRPr sz="6400">
                <a:solidFill>
                  <a:srgbClr val="002C77"/>
                </a:solidFill>
                <a:latin typeface="Garamond"/>
                <a:ea typeface="Garamond"/>
                <a:cs typeface="Garamond"/>
                <a:sym typeface="Garamond"/>
              </a:defRPr>
            </a:pPr>
          </a:p>
        </p:txBody>
      </p:sp>
      <p:pic>
        <p:nvPicPr>
          <p:cNvPr id="39" name="Picture 7" descr="Picture 7"/>
          <p:cNvPicPr>
            <a:picLocks noChangeAspect="1"/>
          </p:cNvPicPr>
          <p:nvPr/>
        </p:nvPicPr>
        <p:blipFill>
          <a:blip r:embed="rId2">
            <a:extLst/>
          </a:blip>
          <a:stretch>
            <a:fillRect/>
          </a:stretch>
        </p:blipFill>
        <p:spPr>
          <a:xfrm>
            <a:off x="239491" y="13082105"/>
            <a:ext cx="4680851" cy="620475"/>
          </a:xfrm>
          <a:prstGeom prst="rect">
            <a:avLst/>
          </a:prstGeom>
          <a:ln w="12700">
            <a:miter lim="400000"/>
          </a:ln>
        </p:spPr>
      </p:pic>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bg>
      <p:bgPr>
        <a:solidFill>
          <a:schemeClr val="accent1"/>
        </a:solidFill>
      </p:bgPr>
    </p:bg>
    <p:spTree>
      <p:nvGrpSpPr>
        <p:cNvPr id="1" name=""/>
        <p:cNvGrpSpPr/>
        <p:nvPr/>
      </p:nvGrpSpPr>
      <p:grpSpPr>
        <a:xfrm>
          <a:off x="0" y="0"/>
          <a:ext cx="0" cy="0"/>
          <a:chOff x="0" y="0"/>
          <a:chExt cx="0" cy="0"/>
        </a:xfrm>
      </p:grpSpPr>
      <p:sp>
        <p:nvSpPr>
          <p:cNvPr id="47" name="Title Text"/>
          <p:cNvSpPr txBox="1"/>
          <p:nvPr>
            <p:ph type="title"/>
          </p:nvPr>
        </p:nvSpPr>
        <p:spPr>
          <a:xfrm>
            <a:off x="1663700" y="8053888"/>
            <a:ext cx="21031200" cy="1071063"/>
          </a:xfrm>
          <a:prstGeom prst="rect">
            <a:avLst/>
          </a:prstGeom>
        </p:spPr>
        <p:txBody>
          <a:bodyPr anchor="b"/>
          <a:lstStyle>
            <a:lvl1pPr>
              <a:defRPr sz="6400">
                <a:solidFill>
                  <a:srgbClr val="FFFFFF"/>
                </a:solidFill>
              </a:defRPr>
            </a:lvl1pPr>
          </a:lstStyle>
          <a:p>
            <a:pPr/>
            <a:r>
              <a:t>Title Text</a:t>
            </a:r>
          </a:p>
        </p:txBody>
      </p:sp>
      <p:sp>
        <p:nvSpPr>
          <p:cNvPr id="48" name="Body Level One…"/>
          <p:cNvSpPr txBox="1"/>
          <p:nvPr>
            <p:ph type="body" sz="quarter" idx="1"/>
          </p:nvPr>
        </p:nvSpPr>
        <p:spPr>
          <a:xfrm>
            <a:off x="1663700" y="9178925"/>
            <a:ext cx="21031200" cy="3000375"/>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9" name="Freeform 9"/>
          <p:cNvSpPr/>
          <p:nvPr/>
        </p:nvSpPr>
        <p:spPr>
          <a:xfrm flipH="1" rot="10800000">
            <a:off x="18755413" y="0"/>
            <a:ext cx="5628597" cy="13716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17579" y="0"/>
                </a:lnTo>
                <a:close/>
              </a:path>
            </a:pathLst>
          </a:custGeom>
          <a:solidFill>
            <a:srgbClr val="000000">
              <a:alpha val="1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sp>
        <p:nvSpPr>
          <p:cNvPr id="50" name="Freeform 5"/>
          <p:cNvSpPr/>
          <p:nvPr/>
        </p:nvSpPr>
        <p:spPr>
          <a:xfrm flipH="1" rot="16200000">
            <a:off x="15845359" y="5177351"/>
            <a:ext cx="4275535" cy="128017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close/>
              </a:path>
            </a:pathLst>
          </a:custGeom>
          <a:solidFill>
            <a:srgbClr val="000000">
              <a:alpha val="1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sp>
        <p:nvSpPr>
          <p:cNvPr id="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58" name="Title Text"/>
          <p:cNvSpPr txBox="1"/>
          <p:nvPr>
            <p:ph type="title"/>
          </p:nvPr>
        </p:nvSpPr>
        <p:spPr>
          <a:xfrm>
            <a:off x="1679575" y="730250"/>
            <a:ext cx="21031201" cy="2651126"/>
          </a:xfrm>
          <a:prstGeom prst="rect">
            <a:avLst/>
          </a:prstGeom>
        </p:spPr>
        <p:txBody>
          <a:bodyPr/>
          <a:lstStyle/>
          <a:p>
            <a:pPr/>
            <a:r>
              <a:t>Title Text</a:t>
            </a:r>
          </a:p>
        </p:txBody>
      </p:sp>
      <p:sp>
        <p:nvSpPr>
          <p:cNvPr id="59" name="Body Level One…"/>
          <p:cNvSpPr txBox="1"/>
          <p:nvPr>
            <p:ph type="body" sz="quarter" idx="1"/>
          </p:nvPr>
        </p:nvSpPr>
        <p:spPr>
          <a:xfrm>
            <a:off x="1679575" y="3362326"/>
            <a:ext cx="10315576" cy="1647825"/>
          </a:xfrm>
          <a:prstGeom prst="rect">
            <a:avLst/>
          </a:prstGeom>
        </p:spPr>
        <p:txBody>
          <a:bodyPr anchor="b"/>
          <a:lstStyle>
            <a:lvl1pPr>
              <a:defRPr sz="2800">
                <a:solidFill>
                  <a:schemeClr val="accent4"/>
                </a:solidFill>
              </a:defRPr>
            </a:lvl1pPr>
            <a:lvl2pPr>
              <a:defRPr sz="2800">
                <a:solidFill>
                  <a:schemeClr val="accent4"/>
                </a:solidFill>
              </a:defRPr>
            </a:lvl2pPr>
            <a:lvl3pPr>
              <a:defRPr sz="2800">
                <a:solidFill>
                  <a:schemeClr val="accent4"/>
                </a:solidFill>
              </a:defRPr>
            </a:lvl3pPr>
            <a:lvl4pPr>
              <a:defRPr sz="2800">
                <a:solidFill>
                  <a:schemeClr val="accent4"/>
                </a:solidFill>
              </a:defRPr>
            </a:lvl4pPr>
            <a:lvl5pPr>
              <a:defRPr sz="2800">
                <a:solidFill>
                  <a:schemeClr val="accent4"/>
                </a:solidFill>
              </a:defRPr>
            </a:lvl5pPr>
          </a:lstStyle>
          <a:p>
            <a:pPr/>
            <a:r>
              <a:t>Body Level One</a:t>
            </a:r>
          </a:p>
          <a:p>
            <a:pPr lvl="1"/>
            <a:r>
              <a:t>Body Level Two</a:t>
            </a:r>
          </a:p>
          <a:p>
            <a:pPr lvl="2"/>
            <a:r>
              <a:t>Body Level Three</a:t>
            </a:r>
          </a:p>
          <a:p>
            <a:pPr lvl="3"/>
            <a:r>
              <a:t>Body Level Four</a:t>
            </a:r>
          </a:p>
          <a:p>
            <a:pPr lvl="4"/>
            <a:r>
              <a:t>Body Level Five</a:t>
            </a:r>
          </a:p>
        </p:txBody>
      </p:sp>
      <p:sp>
        <p:nvSpPr>
          <p:cNvPr id="60" name="Text Placeholder 4"/>
          <p:cNvSpPr/>
          <p:nvPr>
            <p:ph type="body" sz="quarter" idx="21"/>
          </p:nvPr>
        </p:nvSpPr>
        <p:spPr>
          <a:xfrm>
            <a:off x="12344400" y="3362326"/>
            <a:ext cx="10366376" cy="1647825"/>
          </a:xfrm>
          <a:prstGeom prst="rect">
            <a:avLst/>
          </a:prstGeom>
        </p:spPr>
        <p:txBody>
          <a:bodyPr anchor="b"/>
          <a:lstStyle/>
          <a:p>
            <a:pPr>
              <a:defRPr sz="2800">
                <a:solidFill>
                  <a:schemeClr val="accent4"/>
                </a:solidFill>
                <a:latin typeface="Garamond"/>
                <a:ea typeface="Garamond"/>
                <a:cs typeface="Garamond"/>
                <a:sym typeface="Garamond"/>
              </a:defRPr>
            </a:pP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sp>
        <p:nvSpPr>
          <p:cNvPr id="68" name="Rectangle 6"/>
          <p:cNvSpPr/>
          <p:nvPr/>
        </p:nvSpPr>
        <p:spPr>
          <a:xfrm>
            <a:off x="0" y="13007007"/>
            <a:ext cx="24384000" cy="769471"/>
          </a:xfrm>
          <a:prstGeom prst="rect">
            <a:avLst/>
          </a:prstGeom>
          <a:solidFill>
            <a:schemeClr val="accent1"/>
          </a:solidFill>
          <a:ln w="12700">
            <a:miter lim="400000"/>
          </a:ln>
        </p:spPr>
        <p:txBody>
          <a:bodyPr tIns="91439" bIns="91439" anchor="ctr"/>
          <a:lstStyle/>
          <a:p>
            <a:pPr algn="ctr">
              <a:lnSpc>
                <a:spcPct val="113000"/>
              </a:lnSpc>
              <a:spcBef>
                <a:spcPts val="1600"/>
              </a:spcBef>
              <a:defRPr sz="6400">
                <a:solidFill>
                  <a:srgbClr val="002C77"/>
                </a:solidFill>
                <a:latin typeface="Garamond"/>
                <a:ea typeface="Garamond"/>
                <a:cs typeface="Garamond"/>
                <a:sym typeface="Garamond"/>
              </a:defRPr>
            </a:pPr>
          </a:p>
        </p:txBody>
      </p:sp>
      <p:sp>
        <p:nvSpPr>
          <p:cNvPr id="69" name="Freeform 9"/>
          <p:cNvSpPr/>
          <p:nvPr/>
        </p:nvSpPr>
        <p:spPr>
          <a:xfrm>
            <a:off x="0" y="13007007"/>
            <a:ext cx="5486401" cy="7694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871" y="0"/>
                </a:lnTo>
                <a:lnTo>
                  <a:pt x="21600" y="21600"/>
                </a:lnTo>
                <a:lnTo>
                  <a:pt x="0" y="21600"/>
                </a:lnTo>
                <a:close/>
              </a:path>
            </a:pathLst>
          </a:custGeom>
          <a:solidFill>
            <a:srgbClr val="000000">
              <a:alpha val="2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pic>
        <p:nvPicPr>
          <p:cNvPr id="70" name="Picture 4" descr="Picture 4"/>
          <p:cNvPicPr>
            <a:picLocks noChangeAspect="1"/>
          </p:cNvPicPr>
          <p:nvPr/>
        </p:nvPicPr>
        <p:blipFill>
          <a:blip r:embed="rId2">
            <a:extLst/>
          </a:blip>
          <a:stretch>
            <a:fillRect/>
          </a:stretch>
        </p:blipFill>
        <p:spPr>
          <a:xfrm>
            <a:off x="239491" y="13082105"/>
            <a:ext cx="4680851" cy="620475"/>
          </a:xfrm>
          <a:prstGeom prst="rect">
            <a:avLst/>
          </a:prstGeom>
          <a:ln w="12700">
            <a:miter lim="400000"/>
          </a:ln>
        </p:spPr>
      </p:pic>
      <p:sp>
        <p:nvSpPr>
          <p:cNvPr id="71" name="Title Text"/>
          <p:cNvSpPr txBox="1"/>
          <p:nvPr>
            <p:ph type="title"/>
          </p:nvPr>
        </p:nvSpPr>
        <p:spPr>
          <a:xfrm>
            <a:off x="1679575" y="2378940"/>
            <a:ext cx="7864476" cy="1735860"/>
          </a:xfrm>
          <a:prstGeom prst="rect">
            <a:avLst/>
          </a:prstGeom>
        </p:spPr>
        <p:txBody>
          <a:bodyPr anchor="b"/>
          <a:lstStyle/>
          <a:p>
            <a:pPr/>
            <a:r>
              <a:t>Title Text</a:t>
            </a:r>
          </a:p>
        </p:txBody>
      </p:sp>
      <p:sp>
        <p:nvSpPr>
          <p:cNvPr id="72" name="Body Level One…"/>
          <p:cNvSpPr txBox="1"/>
          <p:nvPr>
            <p:ph type="body" sz="half" idx="1"/>
          </p:nvPr>
        </p:nvSpPr>
        <p:spPr>
          <a:xfrm>
            <a:off x="10366375" y="1974850"/>
            <a:ext cx="12344401" cy="974725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3" name="Text Placeholder 3"/>
          <p:cNvSpPr/>
          <p:nvPr>
            <p:ph type="body" sz="quarter" idx="21"/>
          </p:nvPr>
        </p:nvSpPr>
        <p:spPr>
          <a:xfrm>
            <a:off x="1679575" y="4114800"/>
            <a:ext cx="7864475" cy="7623176"/>
          </a:xfrm>
          <a:prstGeom prst="rect">
            <a:avLst/>
          </a:prstGeom>
        </p:spPr>
        <p:txBody>
          <a:bodyPr/>
          <a:lstStyle/>
          <a:p>
            <a:pPr>
              <a:defRPr sz="3200">
                <a:latin typeface="Garamond"/>
                <a:ea typeface="Garamond"/>
                <a:cs typeface="Garamond"/>
                <a:sym typeface="Garamond"/>
              </a:defRPr>
            </a:pP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81" name="Title Text"/>
          <p:cNvSpPr txBox="1"/>
          <p:nvPr>
            <p:ph type="title"/>
          </p:nvPr>
        </p:nvSpPr>
        <p:spPr>
          <a:prstGeom prst="rect">
            <a:avLst/>
          </a:prstGeom>
        </p:spPr>
        <p:txBody>
          <a:bodyPr/>
          <a:lstStyle/>
          <a:p>
            <a:pPr/>
            <a:r>
              <a:t>Title Text</a:t>
            </a:r>
          </a:p>
        </p:txBody>
      </p:sp>
      <p:sp>
        <p:nvSpPr>
          <p:cNvPr id="8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No Title">
    <p:spTree>
      <p:nvGrpSpPr>
        <p:cNvPr id="1" name=""/>
        <p:cNvGrpSpPr/>
        <p:nvPr/>
      </p:nvGrpSpPr>
      <p:grpSpPr>
        <a:xfrm>
          <a:off x="0" y="0"/>
          <a:ext cx="0" cy="0"/>
          <a:chOff x="0" y="0"/>
          <a:chExt cx="0" cy="0"/>
        </a:xfrm>
      </p:grpSpPr>
      <p:sp>
        <p:nvSpPr>
          <p:cNvPr id="89" name="Rectangle 6"/>
          <p:cNvSpPr/>
          <p:nvPr/>
        </p:nvSpPr>
        <p:spPr>
          <a:xfrm>
            <a:off x="0" y="13007007"/>
            <a:ext cx="24384000" cy="769471"/>
          </a:xfrm>
          <a:prstGeom prst="rect">
            <a:avLst/>
          </a:prstGeom>
          <a:solidFill>
            <a:schemeClr val="accent1"/>
          </a:solidFill>
          <a:ln w="12700">
            <a:miter lim="400000"/>
          </a:ln>
        </p:spPr>
        <p:txBody>
          <a:bodyPr tIns="91439" bIns="91439" anchor="ctr"/>
          <a:lstStyle/>
          <a:p>
            <a:pPr algn="ctr">
              <a:lnSpc>
                <a:spcPct val="113000"/>
              </a:lnSpc>
              <a:spcBef>
                <a:spcPts val="1600"/>
              </a:spcBef>
              <a:defRPr sz="6400">
                <a:solidFill>
                  <a:srgbClr val="002C77"/>
                </a:solidFill>
                <a:latin typeface="Garamond"/>
                <a:ea typeface="Garamond"/>
                <a:cs typeface="Garamond"/>
                <a:sym typeface="Garamond"/>
              </a:defRPr>
            </a:pPr>
          </a:p>
        </p:txBody>
      </p:sp>
      <p:sp>
        <p:nvSpPr>
          <p:cNvPr id="90" name="Freeform 9"/>
          <p:cNvSpPr/>
          <p:nvPr/>
        </p:nvSpPr>
        <p:spPr>
          <a:xfrm>
            <a:off x="0" y="13007007"/>
            <a:ext cx="5486401" cy="7694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871" y="0"/>
                </a:lnTo>
                <a:lnTo>
                  <a:pt x="21600" y="21600"/>
                </a:lnTo>
                <a:lnTo>
                  <a:pt x="0" y="21600"/>
                </a:lnTo>
                <a:close/>
              </a:path>
            </a:pathLst>
          </a:custGeom>
          <a:solidFill>
            <a:srgbClr val="000000">
              <a:alpha val="2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pic>
        <p:nvPicPr>
          <p:cNvPr id="91" name="Picture 4" descr="Picture 4"/>
          <p:cNvPicPr>
            <a:picLocks noChangeAspect="1"/>
          </p:cNvPicPr>
          <p:nvPr/>
        </p:nvPicPr>
        <p:blipFill>
          <a:blip r:embed="rId2">
            <a:extLst/>
          </a:blip>
          <a:stretch>
            <a:fillRect/>
          </a:stretch>
        </p:blipFill>
        <p:spPr>
          <a:xfrm>
            <a:off x="239491" y="13082105"/>
            <a:ext cx="4680851" cy="620475"/>
          </a:xfrm>
          <a:prstGeom prst="rect">
            <a:avLst/>
          </a:prstGeom>
          <a:ln w="12700">
            <a:miter lim="400000"/>
          </a:ln>
        </p:spPr>
      </p:pic>
      <p:sp>
        <p:nvSpPr>
          <p:cNvPr id="92" name="Body Level One…"/>
          <p:cNvSpPr txBox="1"/>
          <p:nvPr>
            <p:ph type="body" idx="1"/>
          </p:nvPr>
        </p:nvSpPr>
        <p:spPr>
          <a:xfrm>
            <a:off x="1676400" y="730250"/>
            <a:ext cx="21031200" cy="870267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ull Image with Text">
    <p:spTree>
      <p:nvGrpSpPr>
        <p:cNvPr id="1" name=""/>
        <p:cNvGrpSpPr/>
        <p:nvPr/>
      </p:nvGrpSpPr>
      <p:grpSpPr>
        <a:xfrm>
          <a:off x="0" y="0"/>
          <a:ext cx="0" cy="0"/>
          <a:chOff x="0" y="0"/>
          <a:chExt cx="0" cy="0"/>
        </a:xfrm>
      </p:grpSpPr>
      <p:sp>
        <p:nvSpPr>
          <p:cNvPr id="100" name="Rectangle 6"/>
          <p:cNvSpPr/>
          <p:nvPr/>
        </p:nvSpPr>
        <p:spPr>
          <a:xfrm>
            <a:off x="0" y="13007007"/>
            <a:ext cx="24384000" cy="769471"/>
          </a:xfrm>
          <a:prstGeom prst="rect">
            <a:avLst/>
          </a:prstGeom>
          <a:solidFill>
            <a:schemeClr val="accent1"/>
          </a:solidFill>
          <a:ln w="12700">
            <a:miter lim="400000"/>
          </a:ln>
        </p:spPr>
        <p:txBody>
          <a:bodyPr tIns="91439" bIns="91439" anchor="ctr"/>
          <a:lstStyle/>
          <a:p>
            <a:pPr algn="ctr">
              <a:lnSpc>
                <a:spcPct val="113000"/>
              </a:lnSpc>
              <a:spcBef>
                <a:spcPts val="1600"/>
              </a:spcBef>
              <a:defRPr sz="6400">
                <a:solidFill>
                  <a:srgbClr val="002C77"/>
                </a:solidFill>
                <a:latin typeface="Garamond"/>
                <a:ea typeface="Garamond"/>
                <a:cs typeface="Garamond"/>
                <a:sym typeface="Garamond"/>
              </a:defRPr>
            </a:pPr>
          </a:p>
        </p:txBody>
      </p:sp>
      <p:sp>
        <p:nvSpPr>
          <p:cNvPr id="101" name="Freeform 9"/>
          <p:cNvSpPr/>
          <p:nvPr/>
        </p:nvSpPr>
        <p:spPr>
          <a:xfrm>
            <a:off x="0" y="13007007"/>
            <a:ext cx="5486401" cy="7694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871" y="0"/>
                </a:lnTo>
                <a:lnTo>
                  <a:pt x="21600" y="21600"/>
                </a:lnTo>
                <a:lnTo>
                  <a:pt x="0" y="21600"/>
                </a:lnTo>
                <a:close/>
              </a:path>
            </a:pathLst>
          </a:custGeom>
          <a:solidFill>
            <a:srgbClr val="000000">
              <a:alpha val="2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pic>
        <p:nvPicPr>
          <p:cNvPr id="102" name="Picture 4" descr="Picture 4"/>
          <p:cNvPicPr>
            <a:picLocks noChangeAspect="1"/>
          </p:cNvPicPr>
          <p:nvPr/>
        </p:nvPicPr>
        <p:blipFill>
          <a:blip r:embed="rId2">
            <a:extLst/>
          </a:blip>
          <a:stretch>
            <a:fillRect/>
          </a:stretch>
        </p:blipFill>
        <p:spPr>
          <a:xfrm>
            <a:off x="239491" y="13082105"/>
            <a:ext cx="4680851" cy="620475"/>
          </a:xfrm>
          <a:prstGeom prst="rect">
            <a:avLst/>
          </a:prstGeom>
          <a:ln w="12700">
            <a:miter lim="400000"/>
          </a:ln>
        </p:spPr>
      </p:pic>
      <p:sp>
        <p:nvSpPr>
          <p:cNvPr id="103" name="Picture Placeholder 2"/>
          <p:cNvSpPr/>
          <p:nvPr>
            <p:ph type="pic" idx="21"/>
          </p:nvPr>
        </p:nvSpPr>
        <p:spPr>
          <a:xfrm>
            <a:off x="0" y="40866"/>
            <a:ext cx="24384000" cy="13675135"/>
          </a:xfrm>
          <a:prstGeom prst="rect">
            <a:avLst/>
          </a:prstGeom>
        </p:spPr>
        <p:txBody>
          <a:bodyPr lIns="91439" tIns="45719" rIns="91439" bIns="45719">
            <a:noAutofit/>
          </a:bodyPr>
          <a:lstStyle/>
          <a:p>
            <a:pPr/>
          </a:p>
        </p:txBody>
      </p:sp>
      <p:sp>
        <p:nvSpPr>
          <p:cNvPr id="104" name="Body Level One…"/>
          <p:cNvSpPr txBox="1"/>
          <p:nvPr>
            <p:ph type="body" sz="quarter" idx="1"/>
          </p:nvPr>
        </p:nvSpPr>
        <p:spPr>
          <a:xfrm>
            <a:off x="1259682" y="4114800"/>
            <a:ext cx="5898356" cy="7623176"/>
          </a:xfrm>
          <a:prstGeom prst="rect">
            <a:avLst/>
          </a:prstGeom>
          <a:solidFill>
            <a:schemeClr val="accent1">
              <a:alpha val="85000"/>
            </a:schemeClr>
          </a:solidFill>
          <a:ln w="25400"/>
        </p:spPr>
        <p:txBody>
          <a:bodyPr lIns="548640" tIns="548640" rIns="548640" bIns="548640"/>
          <a:lstStyle>
            <a:lvl1pPr>
              <a:defRPr sz="2800">
                <a:solidFill>
                  <a:srgbClr val="FFFFFF"/>
                </a:solidFill>
              </a:defRPr>
            </a:lvl1pPr>
            <a:lvl2pPr>
              <a:defRPr sz="2800">
                <a:solidFill>
                  <a:srgbClr val="FFFFFF"/>
                </a:solidFill>
              </a:defRPr>
            </a:lvl2pPr>
            <a:lvl3pPr>
              <a:defRPr sz="2800">
                <a:solidFill>
                  <a:srgbClr val="FFFFFF"/>
                </a:solidFill>
              </a:defRPr>
            </a:lvl3pPr>
            <a:lvl4pPr>
              <a:defRPr sz="2800">
                <a:solidFill>
                  <a:srgbClr val="FFFFFF"/>
                </a:solidFill>
              </a:defRPr>
            </a:lvl4pPr>
            <a:lvl5pPr>
              <a:defRPr sz="28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6"/>
          <p:cNvSpPr/>
          <p:nvPr/>
        </p:nvSpPr>
        <p:spPr>
          <a:xfrm>
            <a:off x="0" y="13007007"/>
            <a:ext cx="24384000" cy="769471"/>
          </a:xfrm>
          <a:prstGeom prst="rect">
            <a:avLst/>
          </a:prstGeom>
          <a:solidFill>
            <a:schemeClr val="accent1"/>
          </a:solidFill>
          <a:ln w="12700">
            <a:miter lim="400000"/>
          </a:ln>
        </p:spPr>
        <p:txBody>
          <a:bodyPr tIns="91439" bIns="91439" anchor="ctr"/>
          <a:lstStyle/>
          <a:p>
            <a:pPr algn="ctr">
              <a:lnSpc>
                <a:spcPct val="113000"/>
              </a:lnSpc>
              <a:spcBef>
                <a:spcPts val="1600"/>
              </a:spcBef>
              <a:defRPr sz="6400">
                <a:solidFill>
                  <a:srgbClr val="002C77"/>
                </a:solidFill>
                <a:latin typeface="Garamond"/>
                <a:ea typeface="Garamond"/>
                <a:cs typeface="Garamond"/>
                <a:sym typeface="Garamond"/>
              </a:defRPr>
            </a:pPr>
          </a:p>
        </p:txBody>
      </p:sp>
      <p:sp>
        <p:nvSpPr>
          <p:cNvPr id="3" name="Freeform 9"/>
          <p:cNvSpPr/>
          <p:nvPr/>
        </p:nvSpPr>
        <p:spPr>
          <a:xfrm>
            <a:off x="0" y="13007007"/>
            <a:ext cx="5486401" cy="7694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871" y="0"/>
                </a:lnTo>
                <a:lnTo>
                  <a:pt x="21600" y="21600"/>
                </a:lnTo>
                <a:lnTo>
                  <a:pt x="0" y="21600"/>
                </a:lnTo>
                <a:close/>
              </a:path>
            </a:pathLst>
          </a:custGeom>
          <a:solidFill>
            <a:srgbClr val="000000">
              <a:alpha val="20000"/>
            </a:srgbClr>
          </a:solid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pic>
        <p:nvPicPr>
          <p:cNvPr id="4" name="Picture 4" descr="Picture 4"/>
          <p:cNvPicPr>
            <a:picLocks noChangeAspect="1"/>
          </p:cNvPicPr>
          <p:nvPr/>
        </p:nvPicPr>
        <p:blipFill>
          <a:blip r:embed="rId2">
            <a:extLst/>
          </a:blip>
          <a:stretch>
            <a:fillRect/>
          </a:stretch>
        </p:blipFill>
        <p:spPr>
          <a:xfrm>
            <a:off x="239491" y="13082105"/>
            <a:ext cx="4680851" cy="620475"/>
          </a:xfrm>
          <a:prstGeom prst="rect">
            <a:avLst/>
          </a:prstGeom>
          <a:ln w="12700">
            <a:miter lim="400000"/>
          </a:ln>
        </p:spPr>
      </p:pic>
      <p:sp>
        <p:nvSpPr>
          <p:cNvPr id="5" name="Title Text"/>
          <p:cNvSpPr txBox="1"/>
          <p:nvPr>
            <p:ph type="title"/>
          </p:nvPr>
        </p:nvSpPr>
        <p:spPr>
          <a:xfrm>
            <a:off x="1676400" y="730250"/>
            <a:ext cx="21031200" cy="96026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Title Text</a:t>
            </a:r>
          </a:p>
        </p:txBody>
      </p:sp>
      <p:sp>
        <p:nvSpPr>
          <p:cNvPr id="6" name="Body Level One…"/>
          <p:cNvSpPr txBox="1"/>
          <p:nvPr>
            <p:ph type="body" idx="1"/>
          </p:nvPr>
        </p:nvSpPr>
        <p:spPr>
          <a:xfrm>
            <a:off x="1676400" y="2620216"/>
            <a:ext cx="21031200" cy="870267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 name="Slide Number"/>
          <p:cNvSpPr txBox="1"/>
          <p:nvPr>
            <p:ph type="sldNum" sz="quarter" idx="2"/>
          </p:nvPr>
        </p:nvSpPr>
        <p:spPr>
          <a:xfrm>
            <a:off x="11785600" y="12344400"/>
            <a:ext cx="5689600" cy="736601"/>
          </a:xfrm>
          <a:prstGeom prst="rect">
            <a:avLst/>
          </a:prstGeom>
          <a:ln w="25400">
            <a:miter lim="400000"/>
          </a:ln>
        </p:spPr>
        <p:txBody>
          <a:bodyPr wrap="none" tIns="91439" bIns="91439" anchor="ctr">
            <a:spAutoFit/>
          </a:bodyPr>
          <a:lstStyle>
            <a:lvl1pPr algn="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Lst>
  <p:transition xmlns:p14="http://schemas.microsoft.com/office/powerpoint/2010/main" spd="med" advClick="1"/>
  <p:txStyles>
    <p:titleStyle>
      <a:lvl1pPr marL="0" marR="0" indent="0" algn="l" defTabSz="1828800" rtl="0" latinLnBrk="0">
        <a:lnSpc>
          <a:spcPct val="90000"/>
        </a:lnSpc>
        <a:spcBef>
          <a:spcPts val="0"/>
        </a:spcBef>
        <a:spcAft>
          <a:spcPts val="0"/>
        </a:spcAft>
        <a:buClrTx/>
        <a:buSzTx/>
        <a:buFontTx/>
        <a:buNone/>
        <a:tabLst/>
        <a:defRPr b="0" baseline="0" cap="none" i="0" spc="0" strike="noStrike" sz="5600" u="none">
          <a:solidFill>
            <a:srgbClr val="C5093B"/>
          </a:solidFill>
          <a:uFillTx/>
          <a:latin typeface="Arial"/>
          <a:ea typeface="Arial"/>
          <a:cs typeface="Arial"/>
          <a:sym typeface="Arial"/>
        </a:defRPr>
      </a:lvl1pPr>
      <a:lvl2pPr marL="0" marR="0" indent="0" algn="l" defTabSz="1828800" rtl="0" latinLnBrk="0">
        <a:lnSpc>
          <a:spcPct val="90000"/>
        </a:lnSpc>
        <a:spcBef>
          <a:spcPts val="0"/>
        </a:spcBef>
        <a:spcAft>
          <a:spcPts val="0"/>
        </a:spcAft>
        <a:buClrTx/>
        <a:buSzTx/>
        <a:buFontTx/>
        <a:buNone/>
        <a:tabLst/>
        <a:defRPr b="0" baseline="0" cap="none" i="0" spc="0" strike="noStrike" sz="5600" u="none">
          <a:solidFill>
            <a:srgbClr val="C5093B"/>
          </a:solidFill>
          <a:uFillTx/>
          <a:latin typeface="Arial"/>
          <a:ea typeface="Arial"/>
          <a:cs typeface="Arial"/>
          <a:sym typeface="Arial"/>
        </a:defRPr>
      </a:lvl2pPr>
      <a:lvl3pPr marL="0" marR="0" indent="0" algn="l" defTabSz="1828800" rtl="0" latinLnBrk="0">
        <a:lnSpc>
          <a:spcPct val="90000"/>
        </a:lnSpc>
        <a:spcBef>
          <a:spcPts val="0"/>
        </a:spcBef>
        <a:spcAft>
          <a:spcPts val="0"/>
        </a:spcAft>
        <a:buClrTx/>
        <a:buSzTx/>
        <a:buFontTx/>
        <a:buNone/>
        <a:tabLst/>
        <a:defRPr b="0" baseline="0" cap="none" i="0" spc="0" strike="noStrike" sz="5600" u="none">
          <a:solidFill>
            <a:srgbClr val="C5093B"/>
          </a:solidFill>
          <a:uFillTx/>
          <a:latin typeface="Arial"/>
          <a:ea typeface="Arial"/>
          <a:cs typeface="Arial"/>
          <a:sym typeface="Arial"/>
        </a:defRPr>
      </a:lvl3pPr>
      <a:lvl4pPr marL="0" marR="0" indent="0" algn="l" defTabSz="1828800" rtl="0" latinLnBrk="0">
        <a:lnSpc>
          <a:spcPct val="90000"/>
        </a:lnSpc>
        <a:spcBef>
          <a:spcPts val="0"/>
        </a:spcBef>
        <a:spcAft>
          <a:spcPts val="0"/>
        </a:spcAft>
        <a:buClrTx/>
        <a:buSzTx/>
        <a:buFontTx/>
        <a:buNone/>
        <a:tabLst/>
        <a:defRPr b="0" baseline="0" cap="none" i="0" spc="0" strike="noStrike" sz="5600" u="none">
          <a:solidFill>
            <a:srgbClr val="C5093B"/>
          </a:solidFill>
          <a:uFillTx/>
          <a:latin typeface="Arial"/>
          <a:ea typeface="Arial"/>
          <a:cs typeface="Arial"/>
          <a:sym typeface="Arial"/>
        </a:defRPr>
      </a:lvl4pPr>
      <a:lvl5pPr marL="0" marR="0" indent="0" algn="l" defTabSz="1828800" rtl="0" latinLnBrk="0">
        <a:lnSpc>
          <a:spcPct val="90000"/>
        </a:lnSpc>
        <a:spcBef>
          <a:spcPts val="0"/>
        </a:spcBef>
        <a:spcAft>
          <a:spcPts val="0"/>
        </a:spcAft>
        <a:buClrTx/>
        <a:buSzTx/>
        <a:buFontTx/>
        <a:buNone/>
        <a:tabLst/>
        <a:defRPr b="0" baseline="0" cap="none" i="0" spc="0" strike="noStrike" sz="5600" u="none">
          <a:solidFill>
            <a:srgbClr val="C5093B"/>
          </a:solidFill>
          <a:uFillTx/>
          <a:latin typeface="Arial"/>
          <a:ea typeface="Arial"/>
          <a:cs typeface="Arial"/>
          <a:sym typeface="Arial"/>
        </a:defRPr>
      </a:lvl5pPr>
      <a:lvl6pPr marL="0" marR="0" indent="0" algn="l" defTabSz="1828800" rtl="0" latinLnBrk="0">
        <a:lnSpc>
          <a:spcPct val="90000"/>
        </a:lnSpc>
        <a:spcBef>
          <a:spcPts val="0"/>
        </a:spcBef>
        <a:spcAft>
          <a:spcPts val="0"/>
        </a:spcAft>
        <a:buClrTx/>
        <a:buSzTx/>
        <a:buFontTx/>
        <a:buNone/>
        <a:tabLst/>
        <a:defRPr b="0" baseline="0" cap="none" i="0" spc="0" strike="noStrike" sz="5600" u="none">
          <a:solidFill>
            <a:srgbClr val="C5093B"/>
          </a:solidFill>
          <a:uFillTx/>
          <a:latin typeface="Arial"/>
          <a:ea typeface="Arial"/>
          <a:cs typeface="Arial"/>
          <a:sym typeface="Arial"/>
        </a:defRPr>
      </a:lvl6pPr>
      <a:lvl7pPr marL="0" marR="0" indent="0" algn="l" defTabSz="1828800" rtl="0" latinLnBrk="0">
        <a:lnSpc>
          <a:spcPct val="90000"/>
        </a:lnSpc>
        <a:spcBef>
          <a:spcPts val="0"/>
        </a:spcBef>
        <a:spcAft>
          <a:spcPts val="0"/>
        </a:spcAft>
        <a:buClrTx/>
        <a:buSzTx/>
        <a:buFontTx/>
        <a:buNone/>
        <a:tabLst/>
        <a:defRPr b="0" baseline="0" cap="none" i="0" spc="0" strike="noStrike" sz="5600" u="none">
          <a:solidFill>
            <a:srgbClr val="C5093B"/>
          </a:solidFill>
          <a:uFillTx/>
          <a:latin typeface="Arial"/>
          <a:ea typeface="Arial"/>
          <a:cs typeface="Arial"/>
          <a:sym typeface="Arial"/>
        </a:defRPr>
      </a:lvl7pPr>
      <a:lvl8pPr marL="0" marR="0" indent="0" algn="l" defTabSz="1828800" rtl="0" latinLnBrk="0">
        <a:lnSpc>
          <a:spcPct val="90000"/>
        </a:lnSpc>
        <a:spcBef>
          <a:spcPts val="0"/>
        </a:spcBef>
        <a:spcAft>
          <a:spcPts val="0"/>
        </a:spcAft>
        <a:buClrTx/>
        <a:buSzTx/>
        <a:buFontTx/>
        <a:buNone/>
        <a:tabLst/>
        <a:defRPr b="0" baseline="0" cap="none" i="0" spc="0" strike="noStrike" sz="5600" u="none">
          <a:solidFill>
            <a:srgbClr val="C5093B"/>
          </a:solidFill>
          <a:uFillTx/>
          <a:latin typeface="Arial"/>
          <a:ea typeface="Arial"/>
          <a:cs typeface="Arial"/>
          <a:sym typeface="Arial"/>
        </a:defRPr>
      </a:lvl8pPr>
      <a:lvl9pPr marL="0" marR="0" indent="0" algn="l" defTabSz="1828800" rtl="0" latinLnBrk="0">
        <a:lnSpc>
          <a:spcPct val="90000"/>
        </a:lnSpc>
        <a:spcBef>
          <a:spcPts val="0"/>
        </a:spcBef>
        <a:spcAft>
          <a:spcPts val="0"/>
        </a:spcAft>
        <a:buClrTx/>
        <a:buSzTx/>
        <a:buFontTx/>
        <a:buNone/>
        <a:tabLst/>
        <a:defRPr b="0" baseline="0" cap="none" i="0" spc="0" strike="noStrike" sz="5600" u="none">
          <a:solidFill>
            <a:srgbClr val="C5093B"/>
          </a:solidFill>
          <a:uFillTx/>
          <a:latin typeface="Arial"/>
          <a:ea typeface="Arial"/>
          <a:cs typeface="Arial"/>
          <a:sym typeface="Arial"/>
        </a:defRPr>
      </a:lvl9pPr>
    </p:titleStyle>
    <p:bodyStyle>
      <a:lvl1pPr marL="0" marR="0" indent="0" algn="l" defTabSz="1828800" rtl="0" latinLnBrk="0">
        <a:lnSpc>
          <a:spcPct val="113000"/>
        </a:lnSpc>
        <a:spcBef>
          <a:spcPts val="1600"/>
        </a:spcBef>
        <a:spcAft>
          <a:spcPts val="0"/>
        </a:spcAft>
        <a:buClrTx/>
        <a:buSzTx/>
        <a:buFontTx/>
        <a:buNone/>
        <a:tabLst/>
        <a:defRPr b="0" baseline="0" cap="none" i="0" spc="0" strike="noStrike" sz="4400" u="none">
          <a:solidFill>
            <a:schemeClr val="accent1"/>
          </a:solidFill>
          <a:uFillTx/>
          <a:latin typeface="Arial"/>
          <a:ea typeface="Arial"/>
          <a:cs typeface="Arial"/>
          <a:sym typeface="Arial"/>
        </a:defRPr>
      </a:lvl1pPr>
      <a:lvl2pPr marL="0" marR="0" indent="457200" algn="l" defTabSz="1828800" rtl="0" latinLnBrk="0">
        <a:lnSpc>
          <a:spcPct val="113000"/>
        </a:lnSpc>
        <a:spcBef>
          <a:spcPts val="1600"/>
        </a:spcBef>
        <a:spcAft>
          <a:spcPts val="0"/>
        </a:spcAft>
        <a:buClrTx/>
        <a:buSzTx/>
        <a:buFontTx/>
        <a:buNone/>
        <a:tabLst/>
        <a:defRPr b="0" baseline="0" cap="none" i="0" spc="0" strike="noStrike" sz="4400" u="none">
          <a:solidFill>
            <a:schemeClr val="accent1"/>
          </a:solidFill>
          <a:uFillTx/>
          <a:latin typeface="Arial"/>
          <a:ea typeface="Arial"/>
          <a:cs typeface="Arial"/>
          <a:sym typeface="Arial"/>
        </a:defRPr>
      </a:lvl2pPr>
      <a:lvl3pPr marL="0" marR="0" indent="914400" algn="l" defTabSz="1828800" rtl="0" latinLnBrk="0">
        <a:lnSpc>
          <a:spcPct val="113000"/>
        </a:lnSpc>
        <a:spcBef>
          <a:spcPts val="1600"/>
        </a:spcBef>
        <a:spcAft>
          <a:spcPts val="0"/>
        </a:spcAft>
        <a:buClrTx/>
        <a:buSzTx/>
        <a:buFontTx/>
        <a:buNone/>
        <a:tabLst/>
        <a:defRPr b="0" baseline="0" cap="none" i="0" spc="0" strike="noStrike" sz="4400" u="none">
          <a:solidFill>
            <a:schemeClr val="accent1"/>
          </a:solidFill>
          <a:uFillTx/>
          <a:latin typeface="Arial"/>
          <a:ea typeface="Arial"/>
          <a:cs typeface="Arial"/>
          <a:sym typeface="Arial"/>
        </a:defRPr>
      </a:lvl3pPr>
      <a:lvl4pPr marL="0" marR="0" indent="1371600" algn="l" defTabSz="1828800" rtl="0" latinLnBrk="0">
        <a:lnSpc>
          <a:spcPct val="113000"/>
        </a:lnSpc>
        <a:spcBef>
          <a:spcPts val="1600"/>
        </a:spcBef>
        <a:spcAft>
          <a:spcPts val="0"/>
        </a:spcAft>
        <a:buClrTx/>
        <a:buSzTx/>
        <a:buFontTx/>
        <a:buNone/>
        <a:tabLst/>
        <a:defRPr b="0" baseline="0" cap="none" i="0" spc="0" strike="noStrike" sz="4400" u="none">
          <a:solidFill>
            <a:schemeClr val="accent1"/>
          </a:solidFill>
          <a:uFillTx/>
          <a:latin typeface="Arial"/>
          <a:ea typeface="Arial"/>
          <a:cs typeface="Arial"/>
          <a:sym typeface="Arial"/>
        </a:defRPr>
      </a:lvl4pPr>
      <a:lvl5pPr marL="0" marR="0" indent="1828800" algn="l" defTabSz="1828800" rtl="0" latinLnBrk="0">
        <a:lnSpc>
          <a:spcPct val="113000"/>
        </a:lnSpc>
        <a:spcBef>
          <a:spcPts val="1600"/>
        </a:spcBef>
        <a:spcAft>
          <a:spcPts val="0"/>
        </a:spcAft>
        <a:buClrTx/>
        <a:buSzTx/>
        <a:buFontTx/>
        <a:buNone/>
        <a:tabLst/>
        <a:defRPr b="0" baseline="0" cap="none" i="0" spc="0" strike="noStrike" sz="4400" u="none">
          <a:solidFill>
            <a:schemeClr val="accent1"/>
          </a:solidFill>
          <a:uFillTx/>
          <a:latin typeface="Arial"/>
          <a:ea typeface="Arial"/>
          <a:cs typeface="Arial"/>
          <a:sym typeface="Arial"/>
        </a:defRPr>
      </a:lvl5pPr>
      <a:lvl6pPr marL="2844800" marR="0" indent="-558800" algn="l" defTabSz="1828800" rtl="0" latinLnBrk="0">
        <a:lnSpc>
          <a:spcPct val="113000"/>
        </a:lnSpc>
        <a:spcBef>
          <a:spcPts val="1600"/>
        </a:spcBef>
        <a:spcAft>
          <a:spcPts val="0"/>
        </a:spcAft>
        <a:buClrTx/>
        <a:buSzPct val="100000"/>
        <a:buFontTx/>
        <a:buChar char="•"/>
        <a:tabLst/>
        <a:defRPr b="0" baseline="0" cap="none" i="0" spc="0" strike="noStrike" sz="4400" u="none">
          <a:solidFill>
            <a:schemeClr val="accent1"/>
          </a:solidFill>
          <a:uFillTx/>
          <a:latin typeface="Arial"/>
          <a:ea typeface="Arial"/>
          <a:cs typeface="Arial"/>
          <a:sym typeface="Arial"/>
        </a:defRPr>
      </a:lvl6pPr>
      <a:lvl7pPr marL="3302000" marR="0" indent="-558800" algn="l" defTabSz="1828800" rtl="0" latinLnBrk="0">
        <a:lnSpc>
          <a:spcPct val="113000"/>
        </a:lnSpc>
        <a:spcBef>
          <a:spcPts val="1600"/>
        </a:spcBef>
        <a:spcAft>
          <a:spcPts val="0"/>
        </a:spcAft>
        <a:buClrTx/>
        <a:buSzPct val="100000"/>
        <a:buFontTx/>
        <a:buChar char="•"/>
        <a:tabLst/>
        <a:defRPr b="0" baseline="0" cap="none" i="0" spc="0" strike="noStrike" sz="4400" u="none">
          <a:solidFill>
            <a:schemeClr val="accent1"/>
          </a:solidFill>
          <a:uFillTx/>
          <a:latin typeface="Arial"/>
          <a:ea typeface="Arial"/>
          <a:cs typeface="Arial"/>
          <a:sym typeface="Arial"/>
        </a:defRPr>
      </a:lvl7pPr>
      <a:lvl8pPr marL="3759200" marR="0" indent="-558800" algn="l" defTabSz="1828800" rtl="0" latinLnBrk="0">
        <a:lnSpc>
          <a:spcPct val="113000"/>
        </a:lnSpc>
        <a:spcBef>
          <a:spcPts val="1600"/>
        </a:spcBef>
        <a:spcAft>
          <a:spcPts val="0"/>
        </a:spcAft>
        <a:buClrTx/>
        <a:buSzPct val="100000"/>
        <a:buFontTx/>
        <a:buChar char="•"/>
        <a:tabLst/>
        <a:defRPr b="0" baseline="0" cap="none" i="0" spc="0" strike="noStrike" sz="4400" u="none">
          <a:solidFill>
            <a:schemeClr val="accent1"/>
          </a:solidFill>
          <a:uFillTx/>
          <a:latin typeface="Arial"/>
          <a:ea typeface="Arial"/>
          <a:cs typeface="Arial"/>
          <a:sym typeface="Arial"/>
        </a:defRPr>
      </a:lvl8pPr>
      <a:lvl9pPr marL="4216400" marR="0" indent="-558800" algn="l" defTabSz="1828800" rtl="0" latinLnBrk="0">
        <a:lnSpc>
          <a:spcPct val="113000"/>
        </a:lnSpc>
        <a:spcBef>
          <a:spcPts val="1600"/>
        </a:spcBef>
        <a:spcAft>
          <a:spcPts val="0"/>
        </a:spcAft>
        <a:buClrTx/>
        <a:buSzPct val="100000"/>
        <a:buFontTx/>
        <a:buChar char="•"/>
        <a:tabLst/>
        <a:defRPr b="0" baseline="0" cap="none" i="0" spc="0" strike="noStrike" sz="4400" u="none">
          <a:solidFill>
            <a:schemeClr val="accent1"/>
          </a:solidFill>
          <a:uFillTx/>
          <a:latin typeface="Arial"/>
          <a:ea typeface="Arial"/>
          <a:cs typeface="Arial"/>
          <a:sym typeface="Arial"/>
        </a:defRPr>
      </a:lvl9pPr>
    </p:bodyStyle>
    <p:otherStyle>
      <a:lvl1pPr marL="0" marR="0" indent="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rial"/>
        </a:defRPr>
      </a:lvl1pPr>
      <a:lvl2pPr marL="0" marR="0" indent="4572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rial"/>
        </a:defRPr>
      </a:lvl2pPr>
      <a:lvl3pPr marL="0" marR="0" indent="9144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rial"/>
        </a:defRPr>
      </a:lvl3pPr>
      <a:lvl4pPr marL="0" marR="0" indent="13716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rial"/>
        </a:defRPr>
      </a:lvl4pPr>
      <a:lvl5pPr marL="0" marR="0" indent="18288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rial"/>
        </a:defRPr>
      </a:lvl5pPr>
      <a:lvl6pPr marL="0" marR="0" indent="22860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rial"/>
        </a:defRPr>
      </a:lvl6pPr>
      <a:lvl7pPr marL="0" marR="0" indent="27432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rial"/>
        </a:defRPr>
      </a:lvl7pPr>
      <a:lvl8pPr marL="0" marR="0" indent="32004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rial"/>
        </a:defRPr>
      </a:lvl8pPr>
      <a:lvl9pPr marL="0" marR="0" indent="36576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png"/><Relationship Id="rId3" Type="http://schemas.openxmlformats.org/officeDocument/2006/relationships/hyperlink" Target="https://hbr.org/2017/04/the-first-wave-of-corporate-ai-is-doomed-to-fail"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png"/><Relationship Id="rId3" Type="http://schemas.openxmlformats.org/officeDocument/2006/relationships/hyperlink" Target="https://hbr.org/2017/04/the-first-wave-of-corporate-ai-is-doomed-to-fail"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png"/><Relationship Id="rId3" Type="http://schemas.openxmlformats.org/officeDocument/2006/relationships/hyperlink" Target="https://backchannel.com/how-google-is-remaking-itself-as-a-machine-learning-first-company-ada63defcb70"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hyperlink" Target="https://backchannel.com/how-google-is-remaking-itself-as-a-machine-learning-first-company-ada63defcb70"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png"/><Relationship Id="rId3" Type="http://schemas.openxmlformats.org/officeDocument/2006/relationships/hyperlink" Target="https://backchannel.com/how-google-is-remaking-itself-as-a-machine-learning-first-company-ada63defcb70" TargetMode="External"/><Relationship Id="rId4" Type="http://schemas.openxmlformats.org/officeDocument/2006/relationships/image" Target="../media/image6.png"/><Relationship Id="rId5" Type="http://schemas.openxmlformats.org/officeDocument/2006/relationships/image" Target="../media/image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png"/><Relationship Id="rId3" Type="http://schemas.openxmlformats.org/officeDocument/2006/relationships/hyperlink" Target="https://backchannel.com/how-google-is-remaking-itself-as-a-machine-learning-first-company-ada63defcb70" TargetMode="External"/><Relationship Id="rId4" Type="http://schemas.openxmlformats.org/officeDocument/2006/relationships/image" Target="../media/image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2.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png"/><Relationship Id="rId3" Type="http://schemas.openxmlformats.org/officeDocument/2006/relationships/hyperlink" Target="https://sloanreview.mit.edu/projects/winning-with-ai/?fbclid=IwAR3vpFQ0bPE1CK9kf8Mm07tleOO1eB5urQ9OdYOo7Lwcunxh6VbeamgGT6Q" TargetMode="Externa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png"/><Relationship Id="rId3" Type="http://schemas.openxmlformats.org/officeDocument/2006/relationships/image" Target="../media/image4.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png"/><Relationship Id="rId3" Type="http://schemas.openxmlformats.org/officeDocument/2006/relationships/hyperlink" Target="https://sloanreview.mit.edu/projects/winning-with-ai/?fbclid=IwAR3vpFQ0bPE1CK9kf8Mm07tleOO1eB5urQ9OdYOo7Lwcunxh6VbeamgGT6Q"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png"/><Relationship Id="rId3" Type="http://schemas.openxmlformats.org/officeDocument/2006/relationships/hyperlink" Target="https://sloanreview.mit.edu/projects/winning-with-ai/?fbclid=IwAR3vpFQ0bPE1CK9kf8Mm07tleOO1eB5urQ9OdYOo7Lwcunxh6VbeamgGT6Q" TargetMode="External"/></Relationships>

</file>

<file path=ppt/slides/_rels/slide60.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png"/><Relationship Id="rId3" Type="http://schemas.openxmlformats.org/officeDocument/2006/relationships/hyperlink" Target="https://sloanreview.mit.edu/projects/winning-with-ai/?fbclid=IwAR3vpFQ0bPE1CK9kf8Mm07tleOO1eB5urQ9OdYOo7Lwcunxh6VbeamgGT6Q" TargetMode="External"/></Relationships>

</file>

<file path=ppt/slides/_rels/slide61.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png"/><Relationship Id="rId3" Type="http://schemas.openxmlformats.org/officeDocument/2006/relationships/hyperlink" Target="https://sloanreview.mit.edu/projects/winning-with-ai/?fbclid=IwAR3vpFQ0bPE1CK9kf8Mm07tleOO1eB5urQ9OdYOo7Lwcunxh6VbeamgGT6Q" TargetMode="External"/></Relationships>

</file>

<file path=ppt/slides/_rels/slide62.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png"/><Relationship Id="rId3" Type="http://schemas.openxmlformats.org/officeDocument/2006/relationships/hyperlink" Target="https://sloanreview.mit.edu/projects/winning-with-ai/?fbclid=IwAR3vpFQ0bPE1CK9kf8Mm07tleOO1eB5urQ9OdYOo7Lwcunxh6VbeamgGT6Q" TargetMode="External"/></Relationships>

</file>

<file path=ppt/slides/_rels/slide63.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png"/><Relationship Id="rId3" Type="http://schemas.openxmlformats.org/officeDocument/2006/relationships/hyperlink" Target="https://sloanreview.mit.edu/projects/winning-with-ai/?fbclid=IwAR3vpFQ0bPE1CK9kf8Mm07tleOO1eB5urQ9OdYOo7Lwcunxh6VbeamgGT6Q" TargetMode="External"/></Relationships>

</file>

<file path=ppt/slides/_rels/slide64.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png"/><Relationship Id="rId3" Type="http://schemas.openxmlformats.org/officeDocument/2006/relationships/hyperlink" Target="https://sloanreview.mit.edu/projects/winning-with-ai/?fbclid=IwAR3vpFQ0bPE1CK9kf8Mm07tleOO1eB5urQ9OdYOo7Lwcunxh6VbeamgGT6Q" TargetMode="External"/></Relationships>

</file>

<file path=ppt/slides/_rels/slide65.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hyperlink" Target="https://hbr.org/2017/04/the-first-wave-of-corporate-ai-is-doomed-to-fail"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png"/><Relationship Id="rId3" Type="http://schemas.openxmlformats.org/officeDocument/2006/relationships/hyperlink" Target="https://hbr.org/2017/04/the-first-wave-of-corporate-ai-is-doomed-to-fail"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ubtitle 2"/>
          <p:cNvSpPr txBox="1"/>
          <p:nvPr>
            <p:ph type="body" sz="quarter" idx="1"/>
          </p:nvPr>
        </p:nvSpPr>
        <p:spPr>
          <a:xfrm>
            <a:off x="1151343" y="9240193"/>
            <a:ext cx="20432591" cy="1316634"/>
          </a:xfrm>
          <a:prstGeom prst="rect">
            <a:avLst/>
          </a:prstGeom>
        </p:spPr>
        <p:txBody>
          <a:bodyPr/>
          <a:lstStyle/>
          <a:p>
            <a:pPr/>
            <a:r>
              <a:t>Introduction to AI Strategy</a:t>
            </a:r>
          </a:p>
        </p:txBody>
      </p:sp>
      <p:sp>
        <p:nvSpPr>
          <p:cNvPr id="240" name="Title 1"/>
          <p:cNvSpPr txBox="1"/>
          <p:nvPr>
            <p:ph type="title"/>
          </p:nvPr>
        </p:nvSpPr>
        <p:spPr>
          <a:xfrm>
            <a:off x="1151341" y="6833844"/>
            <a:ext cx="21697902" cy="2111119"/>
          </a:xfrm>
          <a:prstGeom prst="rect">
            <a:avLst/>
          </a:prstGeom>
        </p:spPr>
        <p:txBody>
          <a:bodyPr/>
          <a:lstStyle/>
          <a:p>
            <a:pPr/>
            <a:r>
              <a:t>AI Strategy and Governance</a:t>
            </a:r>
          </a:p>
        </p:txBody>
      </p:sp>
      <p:sp>
        <p:nvSpPr>
          <p:cNvPr id="241" name="Text Placeholder 5"/>
          <p:cNvSpPr/>
          <p:nvPr/>
        </p:nvSpPr>
        <p:spPr>
          <a:xfrm>
            <a:off x="1151343" y="10852057"/>
            <a:ext cx="22287777" cy="154441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113000"/>
              </a:lnSpc>
              <a:spcBef>
                <a:spcPts val="1600"/>
              </a:spcBef>
              <a:defRPr sz="4400">
                <a:solidFill>
                  <a:schemeClr val="accent4"/>
                </a:solidFill>
                <a:latin typeface="Garamond"/>
                <a:ea typeface="Garamond"/>
                <a:cs typeface="Garamond"/>
                <a:sym typeface="Garamond"/>
              </a:defRPr>
            </a:lvl1pPr>
          </a:lstStyle>
          <a:p>
            <a:pPr/>
            <a:r>
              <a:t>Kartik Hosanagar, Professor of Operations, Information and Decisions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Quick Wins"/>
          <p:cNvSpPr txBox="1"/>
          <p:nvPr>
            <p:ph type="title"/>
          </p:nvPr>
        </p:nvSpPr>
        <p:spPr>
          <a:prstGeom prst="rect">
            <a:avLst/>
          </a:prstGeom>
        </p:spPr>
        <p:txBody>
          <a:bodyPr/>
          <a:lstStyle/>
          <a:p>
            <a:pPr/>
            <a:r>
              <a:t>Quick Wins</a:t>
            </a:r>
          </a:p>
        </p:txBody>
      </p:sp>
      <p:pic>
        <p:nvPicPr>
          <p:cNvPr id="328" name="Picture 16" descr="Picture 16"/>
          <p:cNvPicPr>
            <a:picLocks noChangeAspect="0"/>
          </p:cNvPicPr>
          <p:nvPr/>
        </p:nvPicPr>
        <p:blipFill>
          <a:blip r:embed="rId2">
            <a:extLst/>
          </a:blip>
          <a:stretch>
            <a:fillRect/>
          </a:stretch>
        </p:blipFill>
        <p:spPr>
          <a:xfrm>
            <a:off x="7281219" y="1982805"/>
            <a:ext cx="274321" cy="274321"/>
          </a:xfrm>
          <a:prstGeom prst="rect">
            <a:avLst/>
          </a:prstGeom>
          <a:ln w="12700">
            <a:miter lim="400000"/>
          </a:ln>
        </p:spPr>
      </p:pic>
      <p:sp>
        <p:nvSpPr>
          <p:cNvPr id="329" name="Subtitle 4"/>
          <p:cNvSpPr txBox="1"/>
          <p:nvPr/>
        </p:nvSpPr>
        <p:spPr>
          <a:xfrm>
            <a:off x="1625600" y="2514600"/>
            <a:ext cx="21031200" cy="991889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2" marL="571500" indent="-571500" defTabSz="914400">
              <a:lnSpc>
                <a:spcPct val="110000"/>
              </a:lnSpc>
              <a:spcBef>
                <a:spcPts val="3000"/>
              </a:spcBef>
              <a:buSzPct val="100000"/>
              <a:buFont typeface="Arial"/>
              <a:buChar char="•"/>
              <a:defRPr sz="4800">
                <a:solidFill>
                  <a:schemeClr val="accent1"/>
                </a:solidFill>
              </a:defRPr>
            </a:pPr>
            <a:r>
              <a:t>Quick wins focus on applying off-the-shelf ML (with suitable adaptations) to internal employee touchpoints</a:t>
            </a:r>
          </a:p>
          <a:p>
            <a:pPr lvl="3" marL="1257300" indent="-571500" defTabSz="914400">
              <a:lnSpc>
                <a:spcPct val="110000"/>
              </a:lnSpc>
              <a:spcBef>
                <a:spcPts val="1500"/>
              </a:spcBef>
              <a:buSzPct val="100000"/>
              <a:buFont typeface="Arial"/>
              <a:buChar char="•"/>
              <a:defRPr sz="4800">
                <a:solidFill>
                  <a:schemeClr val="accent1"/>
                </a:solidFill>
              </a:defRPr>
            </a:pPr>
            <a:r>
              <a:t>These projects won’t transform the business, but they serve to expose employees to the benefits of AI and build consensus on its potential</a:t>
            </a:r>
          </a:p>
          <a:p>
            <a:pPr lvl="3" marL="1257300" indent="-571500" defTabSz="914400">
              <a:lnSpc>
                <a:spcPct val="110000"/>
              </a:lnSpc>
              <a:spcBef>
                <a:spcPts val="1500"/>
              </a:spcBef>
              <a:buSzPct val="100000"/>
              <a:buFont typeface="Arial"/>
              <a:buChar char="•"/>
              <a:defRPr sz="4800">
                <a:solidFill>
                  <a:schemeClr val="accent1"/>
                </a:solidFill>
              </a:defRPr>
            </a:pPr>
            <a:r>
              <a:t>They also allow companies to build the skills they need for larger AI projects, such as “large-scale data gathering, processing, and labeling”</a:t>
            </a:r>
          </a:p>
          <a:p>
            <a:pPr lvl="2" marL="571500" indent="-571500" defTabSz="914400">
              <a:lnSpc>
                <a:spcPct val="110000"/>
              </a:lnSpc>
              <a:spcBef>
                <a:spcPts val="3000"/>
              </a:spcBef>
              <a:buSzPct val="100000"/>
              <a:buFont typeface="Arial"/>
              <a:buChar char="•"/>
              <a:defRPr sz="4800">
                <a:solidFill>
                  <a:schemeClr val="accent1"/>
                </a:solidFill>
              </a:defRPr>
            </a:pPr>
            <a:r>
              <a:t>Some examples of quick wins include:</a:t>
            </a:r>
          </a:p>
          <a:p>
            <a:pPr lvl="3" marL="1257300" indent="-571500" defTabSz="914400">
              <a:lnSpc>
                <a:spcPct val="110000"/>
              </a:lnSpc>
              <a:spcBef>
                <a:spcPts val="1500"/>
              </a:spcBef>
              <a:buSzPct val="100000"/>
              <a:buFont typeface="Arial"/>
              <a:buChar char="•"/>
              <a:defRPr sz="4800">
                <a:solidFill>
                  <a:schemeClr val="accent1"/>
                </a:solidFill>
              </a:defRPr>
            </a:pPr>
            <a:r>
              <a:t>“a voice interface to help pharmacists look up substitute drugs”</a:t>
            </a:r>
          </a:p>
          <a:p>
            <a:pPr lvl="3" marL="1257300" indent="-571500" defTabSz="914400">
              <a:lnSpc>
                <a:spcPct val="110000"/>
              </a:lnSpc>
              <a:spcBef>
                <a:spcPts val="1500"/>
              </a:spcBef>
              <a:buSzPct val="100000"/>
              <a:buFont typeface="Arial"/>
              <a:buChar char="•"/>
              <a:defRPr sz="4800">
                <a:solidFill>
                  <a:schemeClr val="accent1"/>
                </a:solidFill>
              </a:defRPr>
            </a:pPr>
            <a:r>
              <a:t>“a tool to schedule internal meetings”</a:t>
            </a:r>
          </a:p>
        </p:txBody>
      </p:sp>
      <p:sp>
        <p:nvSpPr>
          <p:cNvPr id="330" name="TextBox 12"/>
          <p:cNvSpPr txBox="1"/>
          <p:nvPr/>
        </p:nvSpPr>
        <p:spPr>
          <a:xfrm>
            <a:off x="1499811" y="12539264"/>
            <a:ext cx="12454346" cy="437070"/>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p>
            <a:pPr defTabSz="914400">
              <a:defRPr sz="2400">
                <a:solidFill>
                  <a:schemeClr val="accent1"/>
                </a:solidFill>
              </a:defRPr>
            </a:pPr>
            <a:r>
              <a:t>Content/quotes from: </a:t>
            </a:r>
            <a:r>
              <a:rPr u="sng">
                <a:uFill>
                  <a:solidFill>
                    <a:srgbClr val="0000FF"/>
                  </a:solidFill>
                </a:uFill>
                <a:hlinkClick r:id="rId3" invalidUrl="" action="" tgtFrame="" tooltip="" history="1" highlightClick="0" endSnd="0"/>
              </a:rPr>
              <a:t>https://hbr.org/2017/04/the-first-wave-of-corporate-ai-is-doomed-to-fail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2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2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2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2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32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329">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29"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Long-Term Projects"/>
          <p:cNvSpPr txBox="1"/>
          <p:nvPr>
            <p:ph type="title"/>
          </p:nvPr>
        </p:nvSpPr>
        <p:spPr>
          <a:prstGeom prst="rect">
            <a:avLst/>
          </a:prstGeom>
        </p:spPr>
        <p:txBody>
          <a:bodyPr/>
          <a:lstStyle/>
          <a:p>
            <a:pPr/>
            <a:r>
              <a:t>Long-Term Projects</a:t>
            </a:r>
          </a:p>
        </p:txBody>
      </p:sp>
      <p:pic>
        <p:nvPicPr>
          <p:cNvPr id="333" name="Picture 16" descr="Picture 16"/>
          <p:cNvPicPr>
            <a:picLocks noChangeAspect="0"/>
          </p:cNvPicPr>
          <p:nvPr/>
        </p:nvPicPr>
        <p:blipFill>
          <a:blip r:embed="rId2">
            <a:extLst/>
          </a:blip>
          <a:stretch>
            <a:fillRect/>
          </a:stretch>
        </p:blipFill>
        <p:spPr>
          <a:xfrm>
            <a:off x="7281219" y="1982805"/>
            <a:ext cx="274321" cy="274321"/>
          </a:xfrm>
          <a:prstGeom prst="rect">
            <a:avLst/>
          </a:prstGeom>
          <a:ln w="12700">
            <a:miter lim="400000"/>
          </a:ln>
        </p:spPr>
      </p:pic>
      <p:sp>
        <p:nvSpPr>
          <p:cNvPr id="334" name="Subtitle 4"/>
          <p:cNvSpPr txBox="1"/>
          <p:nvPr/>
        </p:nvSpPr>
        <p:spPr>
          <a:xfrm>
            <a:off x="1625600" y="2514600"/>
            <a:ext cx="21031200" cy="991889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2" marL="565784" indent="-565784" defTabSz="905255">
              <a:spcBef>
                <a:spcPts val="2900"/>
              </a:spcBef>
              <a:buSzPct val="100000"/>
              <a:buFont typeface="Arial"/>
              <a:buChar char="•"/>
              <a:defRPr sz="4752">
                <a:solidFill>
                  <a:schemeClr val="accent1"/>
                </a:solidFill>
              </a:defRPr>
            </a:pPr>
            <a:r>
              <a:t>Long-term projects are likely to be the most impactful because they involve rethinking end-to-end processes, not just focusing on point optimization</a:t>
            </a:r>
          </a:p>
          <a:p>
            <a:pPr lvl="2" marL="565784" indent="-565784" defTabSz="905255">
              <a:spcBef>
                <a:spcPts val="2900"/>
              </a:spcBef>
              <a:buSzPct val="100000"/>
              <a:buFont typeface="Arial"/>
              <a:buChar char="•"/>
              <a:defRPr sz="4752">
                <a:solidFill>
                  <a:schemeClr val="accent1"/>
                </a:solidFill>
              </a:defRPr>
            </a:pPr>
            <a:r>
              <a:t>An example of a long-term project for an insurance company could be automating claims processing through speech and vision understanding</a:t>
            </a:r>
          </a:p>
          <a:p>
            <a:pPr lvl="3" marL="1244726" indent="-565784" defTabSz="905255">
              <a:spcBef>
                <a:spcPts val="1400"/>
              </a:spcBef>
              <a:buSzPct val="100000"/>
              <a:buFont typeface="Arial"/>
              <a:buChar char="•"/>
              <a:defRPr sz="4752">
                <a:solidFill>
                  <a:schemeClr val="accent1"/>
                </a:solidFill>
              </a:defRPr>
            </a:pPr>
            <a:r>
              <a:t>Many car insurance companies already allows users to take photos of auto damage and settle their claims on a mobile app</a:t>
            </a:r>
          </a:p>
          <a:p>
            <a:pPr lvl="3" marL="1244726" indent="-565784" defTabSz="905255">
              <a:spcBef>
                <a:spcPts val="1400"/>
              </a:spcBef>
              <a:buSzPct val="100000"/>
              <a:buFont typeface="Arial"/>
              <a:buChar char="•"/>
              <a:defRPr sz="4752">
                <a:solidFill>
                  <a:schemeClr val="accent1"/>
                </a:solidFill>
              </a:defRPr>
            </a:pPr>
            <a:r>
              <a:t>Technology that’s been trained on photos from past claims can accurately estimate the extent of the damage and automate the whole process</a:t>
            </a:r>
          </a:p>
          <a:p>
            <a:pPr lvl="2" marL="565784" indent="-565784" defTabSz="905255">
              <a:spcBef>
                <a:spcPts val="2900"/>
              </a:spcBef>
              <a:buSzPct val="100000"/>
              <a:buFont typeface="Arial"/>
              <a:buChar char="•"/>
              <a:defRPr sz="4752">
                <a:solidFill>
                  <a:schemeClr val="accent1"/>
                </a:solidFill>
              </a:defRPr>
            </a:pPr>
            <a:r>
              <a:t>Because long-term projects are more involved than quick wins, off-the-shelf technology doesn’t suffice </a:t>
            </a:r>
          </a:p>
          <a:p>
            <a:pPr lvl="3" marL="1244726" indent="-565784" defTabSz="905255">
              <a:spcBef>
                <a:spcPts val="1400"/>
              </a:spcBef>
              <a:buSzPct val="100000"/>
              <a:buFont typeface="Arial"/>
              <a:buChar char="•"/>
              <a:defRPr sz="4752">
                <a:solidFill>
                  <a:schemeClr val="accent1"/>
                </a:solidFill>
              </a:defRPr>
            </a:pPr>
            <a:r>
              <a:t>Long-term projects generally require organizational skills in building ML algorithms</a:t>
            </a:r>
          </a:p>
        </p:txBody>
      </p:sp>
      <p:sp>
        <p:nvSpPr>
          <p:cNvPr id="335" name="TextBox 12"/>
          <p:cNvSpPr txBox="1"/>
          <p:nvPr/>
        </p:nvSpPr>
        <p:spPr>
          <a:xfrm>
            <a:off x="1499811" y="12539264"/>
            <a:ext cx="12454346" cy="437070"/>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p>
            <a:pPr defTabSz="914400">
              <a:defRPr sz="2400">
                <a:solidFill>
                  <a:schemeClr val="accent1"/>
                </a:solidFill>
              </a:defRPr>
            </a:pPr>
            <a:r>
              <a:t>Content/quotes from: </a:t>
            </a:r>
            <a:r>
              <a:rPr u="sng">
                <a:uFill>
                  <a:solidFill>
                    <a:srgbClr val="0000FF"/>
                  </a:solidFill>
                </a:uFill>
                <a:hlinkClick r:id="rId3" invalidUrl="" action="" tgtFrame="" tooltip="" history="1" highlightClick="0" endSnd="0"/>
              </a:rPr>
              <a:t>https://hbr.org/2017/04/the-first-wave-of-corporate-ai-is-doomed-to-fail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3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3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3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3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33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334">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34"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Example of a Portfolio Approach: Google"/>
          <p:cNvSpPr txBox="1"/>
          <p:nvPr>
            <p:ph type="title"/>
          </p:nvPr>
        </p:nvSpPr>
        <p:spPr>
          <a:prstGeom prst="rect">
            <a:avLst/>
          </a:prstGeom>
        </p:spPr>
        <p:txBody>
          <a:bodyPr/>
          <a:lstStyle/>
          <a:p>
            <a:pPr/>
            <a:r>
              <a:t>Example of a Portfolio Approach: Google</a:t>
            </a:r>
          </a:p>
        </p:txBody>
      </p:sp>
      <p:pic>
        <p:nvPicPr>
          <p:cNvPr id="338" name="Picture 16" descr="Picture 16"/>
          <p:cNvPicPr>
            <a:picLocks noChangeAspect="0"/>
          </p:cNvPicPr>
          <p:nvPr/>
        </p:nvPicPr>
        <p:blipFill>
          <a:blip r:embed="rId2">
            <a:extLst/>
          </a:blip>
          <a:stretch>
            <a:fillRect/>
          </a:stretch>
        </p:blipFill>
        <p:spPr>
          <a:xfrm>
            <a:off x="7281219" y="1982805"/>
            <a:ext cx="274321" cy="274321"/>
          </a:xfrm>
          <a:prstGeom prst="rect">
            <a:avLst/>
          </a:prstGeom>
          <a:ln w="12700">
            <a:miter lim="400000"/>
          </a:ln>
        </p:spPr>
      </p:pic>
      <p:sp>
        <p:nvSpPr>
          <p:cNvPr id="339" name="Subtitle 4"/>
          <p:cNvSpPr txBox="1"/>
          <p:nvPr/>
        </p:nvSpPr>
        <p:spPr>
          <a:xfrm>
            <a:off x="1625600" y="2514600"/>
            <a:ext cx="21031200" cy="991889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2" marL="571500" indent="-571500" defTabSz="914400">
              <a:lnSpc>
                <a:spcPct val="110000"/>
              </a:lnSpc>
              <a:spcBef>
                <a:spcPts val="3000"/>
              </a:spcBef>
              <a:buSzPct val="100000"/>
              <a:buFont typeface="Arial"/>
              <a:buChar char="•"/>
              <a:defRPr sz="4800">
                <a:solidFill>
                  <a:schemeClr val="accent1"/>
                </a:solidFill>
              </a:defRPr>
            </a:pPr>
            <a:r>
              <a:t>Google initially focused on incorporating ML into a few components of systems, but is moving towards using ML to replace entire systems</a:t>
            </a:r>
          </a:p>
          <a:p>
            <a:pPr lvl="2" marL="571500" indent="-571500" defTabSz="914400">
              <a:lnSpc>
                <a:spcPct val="110000"/>
              </a:lnSpc>
              <a:spcBef>
                <a:spcPts val="3000"/>
              </a:spcBef>
              <a:buSzPct val="100000"/>
              <a:buFont typeface="Arial"/>
              <a:buChar char="•"/>
              <a:defRPr sz="4800">
                <a:solidFill>
                  <a:schemeClr val="accent1"/>
                </a:solidFill>
              </a:defRPr>
            </a:pPr>
            <a:r>
              <a:t>Google started with smaller projects and moved towards rethinking complete processes. Some examples include:</a:t>
            </a:r>
          </a:p>
          <a:p>
            <a:pPr lvl="3" marL="1257299" indent="-571499" defTabSz="914400">
              <a:lnSpc>
                <a:spcPct val="110000"/>
              </a:lnSpc>
              <a:spcBef>
                <a:spcPts val="1500"/>
              </a:spcBef>
              <a:buSzPct val="100000"/>
              <a:buFont typeface="Arial"/>
              <a:buChar char="•"/>
              <a:defRPr sz="4800">
                <a:solidFill>
                  <a:schemeClr val="accent1"/>
                </a:solidFill>
              </a:defRPr>
            </a:pPr>
            <a:r>
              <a:t>Gmail’s Smart Reply</a:t>
            </a:r>
          </a:p>
          <a:p>
            <a:pPr lvl="3" marL="1257299" indent="-571499" defTabSz="914400">
              <a:lnSpc>
                <a:spcPct val="110000"/>
              </a:lnSpc>
              <a:spcBef>
                <a:spcPts val="1500"/>
              </a:spcBef>
              <a:buSzPct val="100000"/>
              <a:buFont typeface="Arial"/>
              <a:buChar char="•"/>
              <a:defRPr sz="4800">
                <a:solidFill>
                  <a:schemeClr val="accent1"/>
                </a:solidFill>
              </a:defRPr>
            </a:pPr>
            <a:r>
              <a:t>Data Center Cooling</a:t>
            </a:r>
          </a:p>
          <a:p>
            <a:pPr lvl="3" marL="1257299" indent="-571499" defTabSz="914400">
              <a:lnSpc>
                <a:spcPct val="110000"/>
              </a:lnSpc>
              <a:spcBef>
                <a:spcPts val="1500"/>
              </a:spcBef>
              <a:buSzPct val="100000"/>
              <a:buFont typeface="Arial"/>
              <a:buChar char="•"/>
              <a:defRPr sz="4800">
                <a:solidFill>
                  <a:schemeClr val="accent1"/>
                </a:solidFill>
              </a:defRPr>
            </a:pPr>
            <a:r>
              <a:t>Google Photos</a:t>
            </a:r>
          </a:p>
          <a:p>
            <a:pPr lvl="3" marL="1257299" indent="-571499" defTabSz="914400">
              <a:lnSpc>
                <a:spcPct val="110000"/>
              </a:lnSpc>
              <a:spcBef>
                <a:spcPts val="1500"/>
              </a:spcBef>
              <a:buSzPct val="100000"/>
              <a:buFont typeface="Arial"/>
              <a:buChar char="•"/>
              <a:defRPr sz="4800">
                <a:solidFill>
                  <a:schemeClr val="accent1"/>
                </a:solidFill>
              </a:defRPr>
            </a:pPr>
            <a:r>
              <a:t>Employee Retraining</a:t>
            </a:r>
          </a:p>
        </p:txBody>
      </p:sp>
      <p:sp>
        <p:nvSpPr>
          <p:cNvPr id="340" name="TextBox 17"/>
          <p:cNvSpPr txBox="1"/>
          <p:nvPr/>
        </p:nvSpPr>
        <p:spPr>
          <a:xfrm>
            <a:off x="1611664" y="12501715"/>
            <a:ext cx="17486076" cy="437070"/>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p>
            <a:pPr defTabSz="914400">
              <a:defRPr sz="2400">
                <a:solidFill>
                  <a:schemeClr val="accent1"/>
                </a:solidFill>
              </a:defRPr>
            </a:pPr>
            <a:r>
              <a:t>Content/quotes from: </a:t>
            </a:r>
            <a:r>
              <a:rPr u="sng">
                <a:uFill>
                  <a:solidFill>
                    <a:srgbClr val="0000FF"/>
                  </a:solidFill>
                </a:uFill>
                <a:hlinkClick r:id="rId3" invalidUrl="" action="" tgtFrame="" tooltip="" history="1" highlightClick="0" endSnd="0"/>
              </a:rPr>
              <a:t>https://backchannel.com/how-google-is-remaking-itself-as-a-machine-learning-first-company-ada63defcb70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3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339">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39"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Gmail’s Smart Reply"/>
          <p:cNvSpPr txBox="1"/>
          <p:nvPr>
            <p:ph type="title"/>
          </p:nvPr>
        </p:nvSpPr>
        <p:spPr>
          <a:prstGeom prst="rect">
            <a:avLst/>
          </a:prstGeom>
        </p:spPr>
        <p:txBody>
          <a:bodyPr/>
          <a:lstStyle/>
          <a:p>
            <a:pPr/>
            <a:r>
              <a:t>Gmail’s Smart Reply</a:t>
            </a:r>
          </a:p>
        </p:txBody>
      </p:sp>
      <p:pic>
        <p:nvPicPr>
          <p:cNvPr id="343" name="Picture 16" descr="Picture 16"/>
          <p:cNvPicPr>
            <a:picLocks noChangeAspect="0"/>
          </p:cNvPicPr>
          <p:nvPr/>
        </p:nvPicPr>
        <p:blipFill>
          <a:blip r:embed="rId2">
            <a:extLst/>
          </a:blip>
          <a:stretch>
            <a:fillRect/>
          </a:stretch>
        </p:blipFill>
        <p:spPr>
          <a:xfrm>
            <a:off x="7281219" y="1982805"/>
            <a:ext cx="274321" cy="274321"/>
          </a:xfrm>
          <a:prstGeom prst="rect">
            <a:avLst/>
          </a:prstGeom>
          <a:ln w="12700">
            <a:miter lim="400000"/>
          </a:ln>
        </p:spPr>
      </p:pic>
      <p:sp>
        <p:nvSpPr>
          <p:cNvPr id="344" name="Subtitle 4"/>
          <p:cNvSpPr txBox="1"/>
          <p:nvPr/>
        </p:nvSpPr>
        <p:spPr>
          <a:xfrm>
            <a:off x="1625600" y="2514600"/>
            <a:ext cx="17458205" cy="998711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2" marL="571500" indent="-571500" defTabSz="914400">
              <a:spcBef>
                <a:spcPts val="3000"/>
              </a:spcBef>
              <a:buSzPct val="100000"/>
              <a:buFont typeface="Arial"/>
              <a:buChar char="•"/>
              <a:defRPr sz="4800">
                <a:solidFill>
                  <a:schemeClr val="accent1"/>
                </a:solidFill>
              </a:defRPr>
            </a:pPr>
            <a:r>
              <a:t>What is Smart Reply?</a:t>
            </a:r>
          </a:p>
          <a:p>
            <a:pPr lvl="3" marL="1257299" indent="-571499" defTabSz="914400">
              <a:spcBef>
                <a:spcPts val="1500"/>
              </a:spcBef>
              <a:buSzPct val="100000"/>
              <a:buFont typeface="Arial"/>
              <a:buChar char="•"/>
              <a:defRPr sz="4800">
                <a:solidFill>
                  <a:schemeClr val="accent1"/>
                </a:solidFill>
              </a:defRPr>
            </a:pPr>
            <a:r>
              <a:t>Gmail feature that uses ML to provide email response options, where users can choose from these instead of typing out their own response</a:t>
            </a:r>
          </a:p>
          <a:p>
            <a:pPr lvl="2" marL="571500" indent="-571500" defTabSz="914400">
              <a:spcBef>
                <a:spcPts val="3000"/>
              </a:spcBef>
              <a:buSzPct val="100000"/>
              <a:buFont typeface="Arial"/>
              <a:buChar char="•"/>
              <a:defRPr sz="4800">
                <a:solidFill>
                  <a:schemeClr val="accent1"/>
                </a:solidFill>
              </a:defRPr>
            </a:pPr>
            <a:r>
              <a:t>How does Smart Reply work?</a:t>
            </a:r>
          </a:p>
          <a:p>
            <a:pPr lvl="3" marL="1257299" indent="-571499" defTabSz="914400">
              <a:spcBef>
                <a:spcPts val="1500"/>
              </a:spcBef>
              <a:buSzPct val="100000"/>
              <a:buFont typeface="Arial"/>
              <a:buChar char="•"/>
              <a:defRPr sz="4800">
                <a:solidFill>
                  <a:schemeClr val="accent1"/>
                </a:solidFill>
              </a:defRPr>
            </a:pPr>
            <a:r>
              <a:t>It uses ML - the system looks at past responses and based on that data tries to predict what responses a person is likely to type</a:t>
            </a:r>
          </a:p>
        </p:txBody>
      </p:sp>
      <p:pic>
        <p:nvPicPr>
          <p:cNvPr id="345" name="Picture 7" descr="Picture 7"/>
          <p:cNvPicPr>
            <a:picLocks noChangeAspect="1"/>
          </p:cNvPicPr>
          <p:nvPr/>
        </p:nvPicPr>
        <p:blipFill>
          <a:blip r:embed="rId3">
            <a:extLst/>
          </a:blip>
          <a:stretch>
            <a:fillRect/>
          </a:stretch>
        </p:blipFill>
        <p:spPr>
          <a:xfrm>
            <a:off x="19097739" y="2119965"/>
            <a:ext cx="4179459" cy="8418622"/>
          </a:xfrm>
          <a:prstGeom prst="rect">
            <a:avLst/>
          </a:prstGeom>
          <a:ln w="12700">
            <a:miter lim="400000"/>
          </a:ln>
        </p:spPr>
      </p:pic>
      <p:sp>
        <p:nvSpPr>
          <p:cNvPr id="346" name="TextBox 17"/>
          <p:cNvSpPr txBox="1"/>
          <p:nvPr/>
        </p:nvSpPr>
        <p:spPr>
          <a:xfrm>
            <a:off x="1587414" y="12186457"/>
            <a:ext cx="22576770" cy="1148270"/>
          </a:xfrm>
          <a:prstGeom prst="rect">
            <a:avLst/>
          </a:prstGeom>
          <a:ln w="25400">
            <a:miter lim="400000"/>
          </a:ln>
          <a:extLst>
            <a:ext uri="{C572A759-6A51-4108-AA02-DFA0A04FC94B}">
              <ma14:wrappingTextBoxFlag xmlns:ma14="http://schemas.microsoft.com/office/mac/drawingml/2011/main" val="1"/>
            </a:ext>
          </a:extLst>
        </p:spPr>
        <p:txBody>
          <a:bodyPr lIns="45719" rIns="45719">
            <a:spAutoFit/>
          </a:bodyPr>
          <a:lstStyle/>
          <a:p>
            <a:pPr defTabSz="914400">
              <a:defRPr sz="2400">
                <a:solidFill>
                  <a:schemeClr val="accent1"/>
                </a:solidFill>
              </a:defRPr>
            </a:pPr>
            <a:r>
              <a:t>Content/quotes from: </a:t>
            </a:r>
            <a:r>
              <a:rPr u="sng">
                <a:uFill>
                  <a:solidFill>
                    <a:srgbClr val="0000FF"/>
                  </a:solidFill>
                </a:uFill>
                <a:hlinkClick r:id="rId4" invalidUrl="" action="" tgtFrame="" tooltip="" history="1" highlightClick="0" endSnd="0"/>
              </a:rPr>
              <a:t>https://backchannel.com/how-google-is-remaking-itself-as-a-machine-learning-first-company-ada63defcb70</a:t>
            </a:r>
          </a:p>
          <a:p>
            <a:pPr defTabSz="914400">
              <a:defRPr sz="2400">
                <a:solidFill>
                  <a:schemeClr val="accent1"/>
                </a:solidFill>
              </a:defRPr>
            </a:pPr>
            <a:r>
              <a:t>Images: https://time.com/4785732/gmail-google-smart-reply/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4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4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4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4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344">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44"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Google Photos"/>
          <p:cNvSpPr txBox="1"/>
          <p:nvPr>
            <p:ph type="title"/>
          </p:nvPr>
        </p:nvSpPr>
        <p:spPr>
          <a:prstGeom prst="rect">
            <a:avLst/>
          </a:prstGeom>
        </p:spPr>
        <p:txBody>
          <a:bodyPr/>
          <a:lstStyle/>
          <a:p>
            <a:pPr/>
            <a:r>
              <a:t>Google Photos</a:t>
            </a:r>
          </a:p>
        </p:txBody>
      </p:sp>
      <p:pic>
        <p:nvPicPr>
          <p:cNvPr id="349" name="Picture 16" descr="Picture 16"/>
          <p:cNvPicPr>
            <a:picLocks noChangeAspect="0"/>
          </p:cNvPicPr>
          <p:nvPr/>
        </p:nvPicPr>
        <p:blipFill>
          <a:blip r:embed="rId2">
            <a:extLst/>
          </a:blip>
          <a:stretch>
            <a:fillRect/>
          </a:stretch>
        </p:blipFill>
        <p:spPr>
          <a:xfrm>
            <a:off x="7281219" y="1982805"/>
            <a:ext cx="274321" cy="274321"/>
          </a:xfrm>
          <a:prstGeom prst="rect">
            <a:avLst/>
          </a:prstGeom>
          <a:ln w="12700">
            <a:miter lim="400000"/>
          </a:ln>
        </p:spPr>
      </p:pic>
      <p:sp>
        <p:nvSpPr>
          <p:cNvPr id="350" name="Subtitle 4"/>
          <p:cNvSpPr txBox="1"/>
          <p:nvPr/>
        </p:nvSpPr>
        <p:spPr>
          <a:xfrm>
            <a:off x="1625600" y="2514600"/>
            <a:ext cx="15353194" cy="991889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2" marL="571500" indent="-571500" defTabSz="914400">
              <a:lnSpc>
                <a:spcPct val="110000"/>
              </a:lnSpc>
              <a:spcBef>
                <a:spcPts val="3000"/>
              </a:spcBef>
              <a:buSzPct val="100000"/>
              <a:buFont typeface="Arial"/>
              <a:buChar char="•"/>
              <a:defRPr sz="4800">
                <a:solidFill>
                  <a:schemeClr val="accent1"/>
                </a:solidFill>
              </a:defRPr>
            </a:pPr>
            <a:r>
              <a:t>How does Google Photos use machine learning?</a:t>
            </a:r>
          </a:p>
          <a:p>
            <a:pPr lvl="3" marL="1257299" indent="-571499" defTabSz="914400">
              <a:lnSpc>
                <a:spcPct val="110000"/>
              </a:lnSpc>
              <a:spcBef>
                <a:spcPts val="1500"/>
              </a:spcBef>
              <a:buSzPct val="100000"/>
              <a:buFont typeface="Arial"/>
              <a:buChar char="•"/>
              <a:defRPr sz="4800">
                <a:solidFill>
                  <a:schemeClr val="accent1"/>
                </a:solidFill>
              </a:defRPr>
            </a:pPr>
            <a:r>
              <a:t>It uses ML to find images of things users request, based on an understanding of the picture’s content</a:t>
            </a:r>
          </a:p>
          <a:p>
            <a:pPr lvl="3" marL="1257299" indent="-571499" defTabSz="914400">
              <a:lnSpc>
                <a:spcPct val="110000"/>
              </a:lnSpc>
              <a:spcBef>
                <a:spcPts val="1500"/>
              </a:spcBef>
              <a:buSzPct val="100000"/>
              <a:buFont typeface="Arial"/>
              <a:buChar char="•"/>
              <a:defRPr sz="4800">
                <a:solidFill>
                  <a:schemeClr val="accent1"/>
                </a:solidFill>
              </a:defRPr>
            </a:pPr>
            <a:r>
              <a:t>If someone asks for pictures of border collies, the computer “knows what a border collie looks like, and it will find pictures of it when it’s a puppy, when its old, when its long-haired, and when it’s shorn”</a:t>
            </a:r>
          </a:p>
        </p:txBody>
      </p:sp>
      <p:sp>
        <p:nvSpPr>
          <p:cNvPr id="351" name="TextBox 17"/>
          <p:cNvSpPr txBox="1"/>
          <p:nvPr/>
        </p:nvSpPr>
        <p:spPr>
          <a:xfrm>
            <a:off x="317470" y="12210708"/>
            <a:ext cx="23749060" cy="1148269"/>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p>
            <a:pPr defTabSz="914400">
              <a:defRPr sz="2400">
                <a:solidFill>
                  <a:schemeClr val="accent1"/>
                </a:solidFill>
              </a:defRPr>
            </a:pPr>
            <a:r>
              <a:t>Content/quotes from: </a:t>
            </a:r>
            <a:r>
              <a:rPr u="sng">
                <a:uFill>
                  <a:solidFill>
                    <a:srgbClr val="0000FF"/>
                  </a:solidFill>
                </a:uFill>
                <a:hlinkClick r:id="rId3" invalidUrl="" action="" tgtFrame="" tooltip="" history="1" highlightClick="0" endSnd="0"/>
              </a:rPr>
              <a:t>https://backchannel.com/how-google-is-remaking-itself-as-a-machine-learning-first-company-ada63defcb70</a:t>
            </a:r>
            <a:r>
              <a:t>, Images: https://gadgets.ndtv.com/apps/news/google-photos-automatic-brightness-image-rotation-archive-suggestions-1853364, https://www.akc.org/dog-breeds/border-collie/</a:t>
            </a:r>
          </a:p>
        </p:txBody>
      </p:sp>
      <p:pic>
        <p:nvPicPr>
          <p:cNvPr id="352" name="Picture 4" descr="Picture 4"/>
          <p:cNvPicPr>
            <a:picLocks noChangeAspect="1"/>
          </p:cNvPicPr>
          <p:nvPr/>
        </p:nvPicPr>
        <p:blipFill>
          <a:blip r:embed="rId4">
            <a:extLst/>
          </a:blip>
          <a:stretch>
            <a:fillRect/>
          </a:stretch>
        </p:blipFill>
        <p:spPr>
          <a:xfrm>
            <a:off x="18333826" y="2039663"/>
            <a:ext cx="3504426" cy="3504426"/>
          </a:xfrm>
          <a:prstGeom prst="rect">
            <a:avLst/>
          </a:prstGeom>
          <a:ln w="12700">
            <a:miter lim="400000"/>
          </a:ln>
        </p:spPr>
      </p:pic>
      <p:pic>
        <p:nvPicPr>
          <p:cNvPr id="353" name="Picture 8" descr="Picture 8"/>
          <p:cNvPicPr>
            <a:picLocks noChangeAspect="1"/>
          </p:cNvPicPr>
          <p:nvPr/>
        </p:nvPicPr>
        <p:blipFill>
          <a:blip r:embed="rId5">
            <a:extLst/>
          </a:blip>
          <a:srcRect l="19772" t="4044" r="22058" b="2818"/>
          <a:stretch>
            <a:fillRect/>
          </a:stretch>
        </p:blipFill>
        <p:spPr>
          <a:xfrm>
            <a:off x="17893502" y="6235117"/>
            <a:ext cx="4385233" cy="468086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5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el" backwards="0">
                                    <p:tmAbs val="0"/>
                                  </p:iterate>
                                  <p:childTnLst>
                                    <p:set>
                                      <p:cBhvr>
                                        <p:cTn id="12" fill="hold"/>
                                        <p:tgtEl>
                                          <p:spTgt spid="3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5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5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3" fill="hold">
                                  <p:stCondLst>
                                    <p:cond delay="0"/>
                                  </p:stCondLst>
                                  <p:iterate type="el" backwards="0">
                                    <p:tmAbs val="0"/>
                                  </p:iterate>
                                  <p:childTnLst>
                                    <p:set>
                                      <p:cBhvr>
                                        <p:cTn id="24" fill="hold"/>
                                        <p:tgtEl>
                                          <p:spTgt spid="3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350">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3" grpId="3"/>
      <p:bldP build="p" bldLvl="5" animBg="1" rev="0" advAuto="0" spid="350" grpId="1"/>
      <p:bldP build="whole" bldLvl="1" animBg="1" rev="0" advAuto="0" spid="352" grpId="2"/>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Google’s Engineer Training"/>
          <p:cNvSpPr txBox="1"/>
          <p:nvPr>
            <p:ph type="title"/>
          </p:nvPr>
        </p:nvSpPr>
        <p:spPr>
          <a:prstGeom prst="rect">
            <a:avLst/>
          </a:prstGeom>
        </p:spPr>
        <p:txBody>
          <a:bodyPr/>
          <a:lstStyle/>
          <a:p>
            <a:pPr/>
            <a:r>
              <a:t>Google’s Engineer Training</a:t>
            </a:r>
          </a:p>
        </p:txBody>
      </p:sp>
      <p:pic>
        <p:nvPicPr>
          <p:cNvPr id="356" name="Picture 16" descr="Picture 16"/>
          <p:cNvPicPr>
            <a:picLocks noChangeAspect="0"/>
          </p:cNvPicPr>
          <p:nvPr/>
        </p:nvPicPr>
        <p:blipFill>
          <a:blip r:embed="rId2">
            <a:extLst/>
          </a:blip>
          <a:stretch>
            <a:fillRect/>
          </a:stretch>
        </p:blipFill>
        <p:spPr>
          <a:xfrm>
            <a:off x="7281219" y="1982805"/>
            <a:ext cx="274321" cy="274321"/>
          </a:xfrm>
          <a:prstGeom prst="rect">
            <a:avLst/>
          </a:prstGeom>
          <a:ln w="12700">
            <a:miter lim="400000"/>
          </a:ln>
        </p:spPr>
      </p:pic>
      <p:sp>
        <p:nvSpPr>
          <p:cNvPr id="357" name="Subtitle 4"/>
          <p:cNvSpPr txBox="1"/>
          <p:nvPr/>
        </p:nvSpPr>
        <p:spPr>
          <a:xfrm>
            <a:off x="10102850" y="2514600"/>
            <a:ext cx="12553950" cy="991889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2" marL="571500" indent="-571500" defTabSz="914400">
              <a:lnSpc>
                <a:spcPct val="110000"/>
              </a:lnSpc>
              <a:spcBef>
                <a:spcPts val="3000"/>
              </a:spcBef>
              <a:buSzPct val="100000"/>
              <a:buFont typeface="Arial"/>
              <a:buChar char="•"/>
              <a:defRPr sz="4800">
                <a:solidFill>
                  <a:schemeClr val="accent1"/>
                </a:solidFill>
              </a:defRPr>
            </a:pPr>
            <a:r>
              <a:t>To ensure this transformation with ML, Google embarked on internal training programs for training 25K engineers in ML</a:t>
            </a:r>
          </a:p>
          <a:p>
            <a:pPr lvl="3" marL="1257299" indent="-571499" defTabSz="914400">
              <a:lnSpc>
                <a:spcPct val="110000"/>
              </a:lnSpc>
              <a:spcBef>
                <a:spcPts val="1500"/>
              </a:spcBef>
              <a:buSzPct val="100000"/>
              <a:buFont typeface="Arial"/>
              <a:buChar char="•"/>
              <a:defRPr sz="4800">
                <a:solidFill>
                  <a:schemeClr val="accent1"/>
                </a:solidFill>
              </a:defRPr>
            </a:pPr>
            <a:r>
              <a:t>Invites employees to spend 6 months embedded in ML team with a mentor</a:t>
            </a:r>
          </a:p>
          <a:p>
            <a:pPr lvl="3" marL="1257299" indent="-571499" defTabSz="914400">
              <a:lnSpc>
                <a:spcPct val="110000"/>
              </a:lnSpc>
              <a:spcBef>
                <a:spcPts val="1500"/>
              </a:spcBef>
              <a:buSzPct val="100000"/>
              <a:buFont typeface="Arial"/>
              <a:buChar char="•"/>
              <a:defRPr sz="4800">
                <a:solidFill>
                  <a:schemeClr val="accent1"/>
                </a:solidFill>
              </a:defRPr>
            </a:pPr>
            <a:r>
              <a:t>Then distributes these experts into all product teams in the interest of creating organizational learning</a:t>
            </a:r>
          </a:p>
        </p:txBody>
      </p:sp>
      <p:sp>
        <p:nvSpPr>
          <p:cNvPr id="358" name="TextBox 17"/>
          <p:cNvSpPr txBox="1"/>
          <p:nvPr/>
        </p:nvSpPr>
        <p:spPr>
          <a:xfrm>
            <a:off x="1611664" y="12501715"/>
            <a:ext cx="17486076" cy="437070"/>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p>
            <a:pPr defTabSz="914400">
              <a:defRPr sz="2400">
                <a:solidFill>
                  <a:schemeClr val="accent1"/>
                </a:solidFill>
              </a:defRPr>
            </a:pPr>
            <a:r>
              <a:t>Content/quotes from: </a:t>
            </a:r>
            <a:r>
              <a:rPr u="sng">
                <a:uFill>
                  <a:solidFill>
                    <a:srgbClr val="0000FF"/>
                  </a:solidFill>
                </a:uFill>
                <a:hlinkClick r:id="rId3" invalidUrl="" action="" tgtFrame="" tooltip="" history="1" highlightClick="0" endSnd="0"/>
              </a:rPr>
              <a:t>https://backchannel.com/how-google-is-remaking-itself-as-a-machine-learning-first-company-ada63defcb70</a:t>
            </a:r>
          </a:p>
        </p:txBody>
      </p:sp>
      <p:pic>
        <p:nvPicPr>
          <p:cNvPr id="359" name="Picture 14" descr="Picture 14"/>
          <p:cNvPicPr>
            <a:picLocks noChangeAspect="1"/>
          </p:cNvPicPr>
          <p:nvPr/>
        </p:nvPicPr>
        <p:blipFill>
          <a:blip r:embed="rId4">
            <a:extLst/>
          </a:blip>
          <a:srcRect l="6009" t="0" r="0" b="0"/>
          <a:stretch>
            <a:fillRect/>
          </a:stretch>
        </p:blipFill>
        <p:spPr>
          <a:xfrm>
            <a:off x="1525366" y="2202843"/>
            <a:ext cx="7543830" cy="978668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5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5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57">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57"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Suggested Exercise (Individual or Group)"/>
          <p:cNvSpPr txBox="1"/>
          <p:nvPr>
            <p:ph type="title"/>
          </p:nvPr>
        </p:nvSpPr>
        <p:spPr>
          <a:prstGeom prst="rect">
            <a:avLst/>
          </a:prstGeom>
        </p:spPr>
        <p:txBody>
          <a:bodyPr/>
          <a:lstStyle/>
          <a:p>
            <a:pPr/>
            <a:r>
              <a:t>Suggested Exercise (Individual or Group)</a:t>
            </a:r>
          </a:p>
        </p:txBody>
      </p:sp>
      <p:pic>
        <p:nvPicPr>
          <p:cNvPr id="362" name="Picture 16" descr="Picture 16"/>
          <p:cNvPicPr>
            <a:picLocks noChangeAspect="0"/>
          </p:cNvPicPr>
          <p:nvPr/>
        </p:nvPicPr>
        <p:blipFill>
          <a:blip r:embed="rId2">
            <a:extLst/>
          </a:blip>
          <a:stretch>
            <a:fillRect/>
          </a:stretch>
        </p:blipFill>
        <p:spPr>
          <a:xfrm>
            <a:off x="7281219" y="1982805"/>
            <a:ext cx="274321" cy="274321"/>
          </a:xfrm>
          <a:prstGeom prst="rect">
            <a:avLst/>
          </a:prstGeom>
          <a:ln w="12700">
            <a:miter lim="400000"/>
          </a:ln>
        </p:spPr>
      </p:pic>
      <p:sp>
        <p:nvSpPr>
          <p:cNvPr id="363" name="Subtitle 4"/>
          <p:cNvSpPr txBox="1"/>
          <p:nvPr/>
        </p:nvSpPr>
        <p:spPr>
          <a:xfrm>
            <a:off x="1625600" y="2514600"/>
            <a:ext cx="21031200" cy="991889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2" marL="571500" indent="-571500" defTabSz="914400">
              <a:lnSpc>
                <a:spcPct val="110000"/>
              </a:lnSpc>
              <a:spcBef>
                <a:spcPts val="3000"/>
              </a:spcBef>
              <a:buSzPct val="100000"/>
              <a:buFont typeface="Arial"/>
              <a:buChar char="•"/>
              <a:defRPr sz="4800">
                <a:solidFill>
                  <a:schemeClr val="accent1"/>
                </a:solidFill>
              </a:defRPr>
            </a:pPr>
            <a:r>
              <a:t>Identify a set of activities within your organization that you can automate using ML</a:t>
            </a:r>
          </a:p>
          <a:p>
            <a:pPr lvl="2" marL="571500" indent="-571500" defTabSz="914400">
              <a:lnSpc>
                <a:spcPct val="110000"/>
              </a:lnSpc>
              <a:spcBef>
                <a:spcPts val="3000"/>
              </a:spcBef>
              <a:buSzPct val="100000"/>
              <a:buFont typeface="Arial"/>
              <a:buChar char="•"/>
              <a:defRPr sz="4800">
                <a:solidFill>
                  <a:schemeClr val="accent1"/>
                </a:solidFill>
              </a:defRPr>
            </a:pPr>
            <a:r>
              <a:t>Classify them into short-term and long-term initiatives</a:t>
            </a:r>
          </a:p>
          <a:p>
            <a:pPr lvl="2" marL="571500" indent="-571500" defTabSz="914400">
              <a:lnSpc>
                <a:spcPct val="110000"/>
              </a:lnSpc>
              <a:spcBef>
                <a:spcPts val="3000"/>
              </a:spcBef>
              <a:buSzPct val="100000"/>
              <a:buFont typeface="Arial"/>
              <a:buChar char="•"/>
              <a:defRPr sz="4800">
                <a:solidFill>
                  <a:schemeClr val="accent1"/>
                </a:solidFill>
              </a:defRPr>
            </a:pPr>
            <a:r>
              <a:t>Construct a 3-year ML portfolio consisting of 5-6 short-term projects and 1-2 long-term projects</a:t>
            </a:r>
          </a:p>
          <a:p>
            <a:pPr lvl="2" marL="571500" indent="-571500" defTabSz="914400">
              <a:lnSpc>
                <a:spcPct val="110000"/>
              </a:lnSpc>
              <a:spcBef>
                <a:spcPts val="3000"/>
              </a:spcBef>
              <a:buSzPct val="100000"/>
              <a:buFont typeface="Arial"/>
              <a:buChar char="•"/>
              <a:defRPr sz="4800">
                <a:solidFill>
                  <a:schemeClr val="accent1"/>
                </a:solidFill>
              </a:defRPr>
            </a:pPr>
            <a:r>
              <a:t>Figure out how the AI team will fit into the organization chart</a:t>
            </a:r>
          </a:p>
          <a:p>
            <a:pPr lvl="3" marL="1257299" indent="-571499" defTabSz="914400">
              <a:lnSpc>
                <a:spcPct val="110000"/>
              </a:lnSpc>
              <a:spcBef>
                <a:spcPts val="1500"/>
              </a:spcBef>
              <a:buSzPct val="100000"/>
              <a:buFont typeface="Arial"/>
              <a:buChar char="•"/>
              <a:defRPr sz="4800">
                <a:solidFill>
                  <a:schemeClr val="accent1"/>
                </a:solidFill>
              </a:defRPr>
            </a:pPr>
            <a:r>
              <a:t>Is it a separate group within the organization or does it fit into engineering or a product team?</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6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6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6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6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6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363">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63"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ubtitle 2"/>
          <p:cNvSpPr txBox="1"/>
          <p:nvPr>
            <p:ph type="body" sz="quarter" idx="1"/>
          </p:nvPr>
        </p:nvSpPr>
        <p:spPr>
          <a:xfrm>
            <a:off x="1151343" y="9100000"/>
            <a:ext cx="18288001" cy="1014765"/>
          </a:xfrm>
          <a:prstGeom prst="rect">
            <a:avLst/>
          </a:prstGeom>
        </p:spPr>
        <p:txBody>
          <a:bodyPr/>
          <a:lstStyle/>
          <a:p>
            <a:pPr/>
            <a:r>
              <a:t>Lowering Barriers for AI Use</a:t>
            </a:r>
          </a:p>
        </p:txBody>
      </p:sp>
      <p:sp>
        <p:nvSpPr>
          <p:cNvPr id="366" name="Text Placeholder 5"/>
          <p:cNvSpPr/>
          <p:nvPr/>
        </p:nvSpPr>
        <p:spPr>
          <a:xfrm>
            <a:off x="1151343" y="10852057"/>
            <a:ext cx="22287777" cy="154441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113000"/>
              </a:lnSpc>
              <a:spcBef>
                <a:spcPts val="1600"/>
              </a:spcBef>
              <a:defRPr sz="4400">
                <a:solidFill>
                  <a:schemeClr val="accent4"/>
                </a:solidFill>
                <a:latin typeface="Garamond"/>
                <a:ea typeface="Garamond"/>
                <a:cs typeface="Garamond"/>
                <a:sym typeface="Garamond"/>
              </a:defRPr>
            </a:lvl1pPr>
          </a:lstStyle>
          <a:p>
            <a:pPr/>
            <a:r>
              <a:t>Kartik Hosanagar, Professor of Operations, Information and Decisions</a:t>
            </a:r>
          </a:p>
        </p:txBody>
      </p:sp>
      <p:sp>
        <p:nvSpPr>
          <p:cNvPr id="367" name="Title 1"/>
          <p:cNvSpPr txBox="1"/>
          <p:nvPr>
            <p:ph type="title"/>
          </p:nvPr>
        </p:nvSpPr>
        <p:spPr>
          <a:xfrm>
            <a:off x="1151341" y="6833844"/>
            <a:ext cx="21697902" cy="2111119"/>
          </a:xfrm>
          <a:prstGeom prst="rect">
            <a:avLst/>
          </a:prstGeom>
        </p:spPr>
        <p:txBody>
          <a:bodyPr/>
          <a:lstStyle/>
          <a:p>
            <a:pPr/>
            <a:r>
              <a:t>AI Strategy and Governance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Democratization of ML"/>
          <p:cNvSpPr txBox="1"/>
          <p:nvPr>
            <p:ph type="title"/>
          </p:nvPr>
        </p:nvSpPr>
        <p:spPr>
          <a:prstGeom prst="rect">
            <a:avLst/>
          </a:prstGeom>
        </p:spPr>
        <p:txBody>
          <a:bodyPr/>
          <a:lstStyle/>
          <a:p>
            <a:pPr/>
            <a:r>
              <a:t>Democratization of ML</a:t>
            </a:r>
          </a:p>
        </p:txBody>
      </p:sp>
      <p:pic>
        <p:nvPicPr>
          <p:cNvPr id="370" name="Picture 16" descr="Picture 16"/>
          <p:cNvPicPr>
            <a:picLocks noChangeAspect="0"/>
          </p:cNvPicPr>
          <p:nvPr/>
        </p:nvPicPr>
        <p:blipFill>
          <a:blip r:embed="rId2">
            <a:extLst/>
          </a:blip>
          <a:stretch>
            <a:fillRect/>
          </a:stretch>
        </p:blipFill>
        <p:spPr>
          <a:xfrm>
            <a:off x="7281219" y="1982805"/>
            <a:ext cx="274321" cy="274321"/>
          </a:xfrm>
          <a:prstGeom prst="rect">
            <a:avLst/>
          </a:prstGeom>
          <a:ln w="12700">
            <a:miter lim="400000"/>
          </a:ln>
        </p:spPr>
      </p:pic>
      <p:sp>
        <p:nvSpPr>
          <p:cNvPr id="371" name="Subtitle 4"/>
          <p:cNvSpPr txBox="1"/>
          <p:nvPr/>
        </p:nvSpPr>
        <p:spPr>
          <a:xfrm>
            <a:off x="1625600" y="2514600"/>
            <a:ext cx="21031200" cy="312127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2" marL="571500" indent="-571500" defTabSz="914400">
              <a:lnSpc>
                <a:spcPct val="110000"/>
              </a:lnSpc>
              <a:spcBef>
                <a:spcPts val="3000"/>
              </a:spcBef>
              <a:buSzPct val="100000"/>
              <a:buFont typeface="Arial"/>
              <a:buChar char="•"/>
              <a:defRPr sz="4800">
                <a:solidFill>
                  <a:schemeClr val="accent1"/>
                </a:solidFill>
              </a:defRPr>
            </a:pPr>
            <a:r>
              <a:t>Training/upskilling employees over time is important, but other resources also exist to help companies start developing their AI project portfolios</a:t>
            </a:r>
          </a:p>
          <a:p>
            <a:pPr lvl="2" marL="571500" indent="-571500" defTabSz="914400">
              <a:lnSpc>
                <a:spcPct val="110000"/>
              </a:lnSpc>
              <a:spcBef>
                <a:spcPts val="3000"/>
              </a:spcBef>
              <a:buSzPct val="100000"/>
              <a:buFont typeface="Arial"/>
              <a:buChar char="•"/>
              <a:defRPr sz="4800">
                <a:solidFill>
                  <a:schemeClr val="accent1"/>
                </a:solidFill>
              </a:defRPr>
            </a:pPr>
            <a:r>
              <a:t>Resources that are democratizing ML</a:t>
            </a:r>
          </a:p>
        </p:txBody>
      </p:sp>
      <p:grpSp>
        <p:nvGrpSpPr>
          <p:cNvPr id="375" name="Group"/>
          <p:cNvGrpSpPr/>
          <p:nvPr/>
        </p:nvGrpSpPr>
        <p:grpSpPr>
          <a:xfrm>
            <a:off x="2459605" y="5784931"/>
            <a:ext cx="3215601" cy="1550671"/>
            <a:chOff x="0" y="0"/>
            <a:chExt cx="3215600" cy="1550670"/>
          </a:xfrm>
        </p:grpSpPr>
        <p:sp>
          <p:nvSpPr>
            <p:cNvPr id="372" name="Circle"/>
            <p:cNvSpPr/>
            <p:nvPr/>
          </p:nvSpPr>
          <p:spPr>
            <a:xfrm>
              <a:off x="0" y="27940"/>
              <a:ext cx="1270000" cy="1270001"/>
            </a:xfrm>
            <a:prstGeom prst="ellipse">
              <a:avLst/>
            </a:prstGeom>
            <a:solidFill>
              <a:schemeClr val="accent1"/>
            </a:solidFill>
            <a:ln w="12700" cap="flat">
              <a:noFill/>
              <a:miter lim="400000"/>
            </a:ln>
            <a:effectLst/>
          </p:spPr>
          <p:txBody>
            <a:bodyPr wrap="square" lIns="91439" tIns="91439" rIns="91439" bIns="91439" numCol="1" anchor="ctr">
              <a:noAutofit/>
            </a:bodyPr>
            <a:lstStyle/>
            <a:p>
              <a:pPr/>
            </a:p>
          </p:txBody>
        </p:sp>
        <p:sp>
          <p:nvSpPr>
            <p:cNvPr id="373" name="TextBox 3"/>
            <p:cNvSpPr/>
            <p:nvPr/>
          </p:nvSpPr>
          <p:spPr>
            <a:xfrm>
              <a:off x="1945600" y="280670"/>
              <a:ext cx="1270001" cy="1270001"/>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defTabSz="914400">
                <a:defRPr sz="4800">
                  <a:solidFill>
                    <a:schemeClr val="accent1"/>
                  </a:solidFill>
                  <a:latin typeface="Aial"/>
                  <a:ea typeface="Aial"/>
                  <a:cs typeface="Aial"/>
                  <a:sym typeface="Aial"/>
                </a:defRPr>
              </a:lvl1pPr>
            </a:lstStyle>
            <a:p>
              <a:pPr/>
              <a:r>
                <a:t>Hardware (specialized chipsets and scalable computing platforms)</a:t>
              </a:r>
            </a:p>
          </p:txBody>
        </p:sp>
        <p:sp>
          <p:nvSpPr>
            <p:cNvPr id="374" name="1"/>
            <p:cNvSpPr/>
            <p:nvPr/>
          </p:nvSpPr>
          <p:spPr>
            <a:xfrm>
              <a:off x="336044" y="0"/>
              <a:ext cx="1270001" cy="1270000"/>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b="1" sz="8000">
                  <a:solidFill>
                    <a:srgbClr val="FFFFFF"/>
                  </a:solidFill>
                  <a:latin typeface="Garamond"/>
                  <a:ea typeface="Garamond"/>
                  <a:cs typeface="Garamond"/>
                  <a:sym typeface="Garamond"/>
                </a:defRPr>
              </a:lvl1pPr>
            </a:lstStyle>
            <a:p>
              <a:pPr/>
              <a:r>
                <a:t>1</a:t>
              </a:r>
            </a:p>
          </p:txBody>
        </p:sp>
      </p:grpSp>
      <p:grpSp>
        <p:nvGrpSpPr>
          <p:cNvPr id="379" name="Group"/>
          <p:cNvGrpSpPr/>
          <p:nvPr/>
        </p:nvGrpSpPr>
        <p:grpSpPr>
          <a:xfrm>
            <a:off x="2459605" y="7710927"/>
            <a:ext cx="3215601" cy="1578611"/>
            <a:chOff x="0" y="0"/>
            <a:chExt cx="3215600" cy="1578610"/>
          </a:xfrm>
        </p:grpSpPr>
        <p:sp>
          <p:nvSpPr>
            <p:cNvPr id="376" name="Circle"/>
            <p:cNvSpPr/>
            <p:nvPr/>
          </p:nvSpPr>
          <p:spPr>
            <a:xfrm>
              <a:off x="0" y="55880"/>
              <a:ext cx="1270000" cy="1270001"/>
            </a:xfrm>
            <a:prstGeom prst="ellipse">
              <a:avLst/>
            </a:prstGeom>
            <a:solidFill>
              <a:schemeClr val="accent1"/>
            </a:solidFill>
            <a:ln w="12700" cap="flat">
              <a:noFill/>
              <a:miter lim="400000"/>
            </a:ln>
            <a:effectLst/>
          </p:spPr>
          <p:txBody>
            <a:bodyPr wrap="square" lIns="91439" tIns="91439" rIns="91439" bIns="91439" numCol="1" anchor="ctr">
              <a:noAutofit/>
            </a:bodyPr>
            <a:lstStyle/>
            <a:p>
              <a:pPr/>
            </a:p>
          </p:txBody>
        </p:sp>
        <p:sp>
          <p:nvSpPr>
            <p:cNvPr id="377" name="TextBox 3"/>
            <p:cNvSpPr/>
            <p:nvPr/>
          </p:nvSpPr>
          <p:spPr>
            <a:xfrm>
              <a:off x="1945600" y="308610"/>
              <a:ext cx="1270001" cy="1270001"/>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defTabSz="914400">
                <a:defRPr sz="4800">
                  <a:solidFill>
                    <a:schemeClr val="accent1"/>
                  </a:solidFill>
                  <a:latin typeface="Aial"/>
                  <a:ea typeface="Aial"/>
                  <a:cs typeface="Aial"/>
                  <a:sym typeface="Aial"/>
                </a:defRPr>
              </a:lvl1pPr>
            </a:lstStyle>
            <a:p>
              <a:pPr/>
              <a:r>
                <a:t>Software (open-source frameworks and developer tools)</a:t>
              </a:r>
            </a:p>
          </p:txBody>
        </p:sp>
        <p:sp>
          <p:nvSpPr>
            <p:cNvPr id="378" name="2"/>
            <p:cNvSpPr/>
            <p:nvPr/>
          </p:nvSpPr>
          <p:spPr>
            <a:xfrm>
              <a:off x="299085" y="0"/>
              <a:ext cx="1270001" cy="1270000"/>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b="1" sz="8000">
                  <a:solidFill>
                    <a:srgbClr val="FFFFFF"/>
                  </a:solidFill>
                  <a:latin typeface="Garamond"/>
                  <a:ea typeface="Garamond"/>
                  <a:cs typeface="Garamond"/>
                  <a:sym typeface="Garamond"/>
                </a:defRPr>
              </a:lvl1pPr>
            </a:lstStyle>
            <a:p>
              <a:pPr/>
              <a:r>
                <a:t>2</a:t>
              </a:r>
            </a:p>
          </p:txBody>
        </p:sp>
      </p:grpSp>
      <p:grpSp>
        <p:nvGrpSpPr>
          <p:cNvPr id="383" name="Group"/>
          <p:cNvGrpSpPr/>
          <p:nvPr/>
        </p:nvGrpSpPr>
        <p:grpSpPr>
          <a:xfrm>
            <a:off x="2459605" y="9692802"/>
            <a:ext cx="3215601" cy="1550672"/>
            <a:chOff x="0" y="0"/>
            <a:chExt cx="3215600" cy="1550670"/>
          </a:xfrm>
        </p:grpSpPr>
        <p:sp>
          <p:nvSpPr>
            <p:cNvPr id="380" name="Circle"/>
            <p:cNvSpPr/>
            <p:nvPr/>
          </p:nvSpPr>
          <p:spPr>
            <a:xfrm>
              <a:off x="0" y="27940"/>
              <a:ext cx="1270000" cy="1270001"/>
            </a:xfrm>
            <a:prstGeom prst="ellipse">
              <a:avLst/>
            </a:prstGeom>
            <a:solidFill>
              <a:schemeClr val="accent1"/>
            </a:solidFill>
            <a:ln w="12700" cap="flat">
              <a:noFill/>
              <a:miter lim="400000"/>
            </a:ln>
            <a:effectLst/>
          </p:spPr>
          <p:txBody>
            <a:bodyPr wrap="square" lIns="91439" tIns="91439" rIns="91439" bIns="91439" numCol="1" anchor="ctr">
              <a:noAutofit/>
            </a:bodyPr>
            <a:lstStyle/>
            <a:p>
              <a:pPr/>
            </a:p>
          </p:txBody>
        </p:sp>
        <p:sp>
          <p:nvSpPr>
            <p:cNvPr id="381" name="TextBox 3"/>
            <p:cNvSpPr/>
            <p:nvPr/>
          </p:nvSpPr>
          <p:spPr>
            <a:xfrm>
              <a:off x="1945600" y="280670"/>
              <a:ext cx="1270001" cy="1270001"/>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defTabSz="914400">
                <a:defRPr sz="4800">
                  <a:solidFill>
                    <a:schemeClr val="accent1"/>
                  </a:solidFill>
                  <a:latin typeface="Aial"/>
                  <a:ea typeface="Aial"/>
                  <a:cs typeface="Aial"/>
                  <a:sym typeface="Aial"/>
                </a:defRPr>
              </a:lvl1pPr>
            </a:lstStyle>
            <a:p>
              <a:pPr/>
              <a:r>
                <a:t>Data &amp; Algorithms (marketplaces)</a:t>
              </a:r>
            </a:p>
          </p:txBody>
        </p:sp>
        <p:sp>
          <p:nvSpPr>
            <p:cNvPr id="382" name="3"/>
            <p:cNvSpPr/>
            <p:nvPr/>
          </p:nvSpPr>
          <p:spPr>
            <a:xfrm>
              <a:off x="299085" y="0"/>
              <a:ext cx="1270001" cy="1270000"/>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b="1" sz="8000">
                  <a:solidFill>
                    <a:srgbClr val="FFFFFF"/>
                  </a:solidFill>
                  <a:latin typeface="Garamond"/>
                  <a:ea typeface="Garamond"/>
                  <a:cs typeface="Garamond"/>
                  <a:sym typeface="Garamond"/>
                </a:defRPr>
              </a:lvl1pPr>
            </a:lstStyle>
            <a:p>
              <a:pPr/>
              <a:r>
                <a:t>3</a:t>
              </a:r>
            </a:p>
          </p:txBody>
        </p:sp>
      </p:grpSp>
      <p:sp>
        <p:nvSpPr>
          <p:cNvPr id="384" name="TextBox 17"/>
          <p:cNvSpPr txBox="1"/>
          <p:nvPr/>
        </p:nvSpPr>
        <p:spPr>
          <a:xfrm>
            <a:off x="11627171" y="12550216"/>
            <a:ext cx="12454345" cy="792670"/>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2400">
                <a:solidFill>
                  <a:schemeClr val="accent1"/>
                </a:solidFill>
              </a:defRPr>
            </a:lvl1pPr>
          </a:lstStyle>
          <a:p>
            <a:pPr/>
            <a:r>
              <a:t>Content/quotes from: https://hbr.org/2017/04/the-first-wave-of-corporate-ai-is-doomed-to-fail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7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7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7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2" fill="hold">
                                  <p:stCondLst>
                                    <p:cond delay="0"/>
                                  </p:stCondLst>
                                  <p:iterate type="el" backwards="0">
                                    <p:tmAbs val="0"/>
                                  </p:iterate>
                                  <p:childTnLst>
                                    <p:set>
                                      <p:cBhvr>
                                        <p:cTn id="16" fill="hold"/>
                                        <p:tgtEl>
                                          <p:spTgt spid="37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3" fill="hold">
                                  <p:stCondLst>
                                    <p:cond delay="0"/>
                                  </p:stCondLst>
                                  <p:iterate type="el" backwards="0">
                                    <p:tmAbs val="0"/>
                                  </p:iterate>
                                  <p:childTnLst>
                                    <p:set>
                                      <p:cBhvr>
                                        <p:cTn id="20" fill="hold"/>
                                        <p:tgtEl>
                                          <p:spTgt spid="37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4" fill="hold">
                                  <p:stCondLst>
                                    <p:cond delay="0"/>
                                  </p:stCondLst>
                                  <p:iterate type="el" backwards="0">
                                    <p:tmAbs val="0"/>
                                  </p:iterate>
                                  <p:childTnLst>
                                    <p:set>
                                      <p:cBhvr>
                                        <p:cTn id="24" fill="hold"/>
                                        <p:tgtEl>
                                          <p:spTgt spid="3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9" grpId="3"/>
      <p:bldP build="p" bldLvl="5" animBg="1" rev="0" advAuto="0" spid="371" grpId="1"/>
      <p:bldP build="whole" bldLvl="1" animBg="1" rev="0" advAuto="0" spid="375" grpId="2"/>
      <p:bldP build="whole" bldLvl="1" animBg="1" rev="0" advAuto="0" spid="383" grpId="4"/>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Hardware"/>
          <p:cNvSpPr txBox="1"/>
          <p:nvPr>
            <p:ph type="title"/>
          </p:nvPr>
        </p:nvSpPr>
        <p:spPr>
          <a:prstGeom prst="rect">
            <a:avLst/>
          </a:prstGeom>
        </p:spPr>
        <p:txBody>
          <a:bodyPr/>
          <a:lstStyle/>
          <a:p>
            <a:pPr/>
            <a:r>
              <a:t>Hardware</a:t>
            </a:r>
          </a:p>
        </p:txBody>
      </p:sp>
      <p:pic>
        <p:nvPicPr>
          <p:cNvPr id="387" name="Picture 16" descr="Picture 16"/>
          <p:cNvPicPr>
            <a:picLocks noChangeAspect="0"/>
          </p:cNvPicPr>
          <p:nvPr/>
        </p:nvPicPr>
        <p:blipFill>
          <a:blip r:embed="rId2">
            <a:extLst/>
          </a:blip>
          <a:stretch>
            <a:fillRect/>
          </a:stretch>
        </p:blipFill>
        <p:spPr>
          <a:xfrm>
            <a:off x="7281219" y="1982805"/>
            <a:ext cx="274321" cy="274321"/>
          </a:xfrm>
          <a:prstGeom prst="rect">
            <a:avLst/>
          </a:prstGeom>
          <a:ln w="12700">
            <a:miter lim="400000"/>
          </a:ln>
        </p:spPr>
      </p:pic>
      <p:sp>
        <p:nvSpPr>
          <p:cNvPr id="388" name="Subtitle 4"/>
          <p:cNvSpPr txBox="1"/>
          <p:nvPr/>
        </p:nvSpPr>
        <p:spPr>
          <a:xfrm>
            <a:off x="1625600" y="9193184"/>
            <a:ext cx="21031200" cy="288808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2" marL="571500" indent="-571500" defTabSz="914400">
              <a:lnSpc>
                <a:spcPct val="110000"/>
              </a:lnSpc>
              <a:spcBef>
                <a:spcPts val="3000"/>
              </a:spcBef>
              <a:buSzPct val="100000"/>
              <a:buFont typeface="Arial"/>
              <a:buChar char="•"/>
              <a:defRPr sz="4800">
                <a:solidFill>
                  <a:schemeClr val="accent1"/>
                </a:solidFill>
              </a:defRPr>
            </a:pPr>
            <a:r>
              <a:t>This specialized hardware and scalable infrastructure is available for rent at a low cost, which puts machine learning within reach for more organizations</a:t>
            </a:r>
          </a:p>
        </p:txBody>
      </p:sp>
      <p:sp>
        <p:nvSpPr>
          <p:cNvPr id="389" name="Circle"/>
          <p:cNvSpPr/>
          <p:nvPr/>
        </p:nvSpPr>
        <p:spPr>
          <a:xfrm>
            <a:off x="1713917" y="2577358"/>
            <a:ext cx="1270001" cy="1270001"/>
          </a:xfrm>
          <a:prstGeom prst="ellipse">
            <a:avLst/>
          </a:prstGeom>
          <a:solidFill>
            <a:schemeClr val="accent1"/>
          </a:solidFill>
          <a:ln w="12700">
            <a:miter lim="400000"/>
          </a:ln>
        </p:spPr>
        <p:txBody>
          <a:bodyPr tIns="91439" bIns="91439" anchor="ctr"/>
          <a:lstStyle/>
          <a:p>
            <a:pPr/>
          </a:p>
        </p:txBody>
      </p:sp>
      <p:sp>
        <p:nvSpPr>
          <p:cNvPr id="390" name="TextBox 3"/>
          <p:cNvSpPr txBox="1"/>
          <p:nvPr/>
        </p:nvSpPr>
        <p:spPr>
          <a:xfrm>
            <a:off x="3659517" y="2830088"/>
            <a:ext cx="16060600" cy="828041"/>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p>
            <a:pPr defTabSz="914400">
              <a:defRPr sz="4800">
                <a:solidFill>
                  <a:schemeClr val="accent1"/>
                </a:solidFill>
                <a:latin typeface="Aial"/>
                <a:ea typeface="Aial"/>
                <a:cs typeface="Aial"/>
                <a:sym typeface="Aial"/>
              </a:defRPr>
            </a:pPr>
            <a:r>
              <a:rPr b="1"/>
              <a:t>Specialized chipsets</a:t>
            </a:r>
            <a:r>
              <a:t> and </a:t>
            </a:r>
            <a:r>
              <a:rPr b="1">
                <a:solidFill>
                  <a:schemeClr val="accent4"/>
                </a:solidFill>
              </a:rPr>
              <a:t>scalable computing platforms</a:t>
            </a:r>
          </a:p>
        </p:txBody>
      </p:sp>
      <p:sp>
        <p:nvSpPr>
          <p:cNvPr id="391" name="1"/>
          <p:cNvSpPr txBox="1"/>
          <p:nvPr/>
        </p:nvSpPr>
        <p:spPr>
          <a:xfrm>
            <a:off x="2049961" y="2549418"/>
            <a:ext cx="597913" cy="13258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b="1" sz="8000">
                <a:solidFill>
                  <a:srgbClr val="FFFFFF"/>
                </a:solidFill>
                <a:latin typeface="Garamond"/>
                <a:ea typeface="Garamond"/>
                <a:cs typeface="Garamond"/>
                <a:sym typeface="Garamond"/>
              </a:defRPr>
            </a:lvl1pPr>
          </a:lstStyle>
          <a:p>
            <a:pPr/>
            <a:r>
              <a:t>1</a:t>
            </a:r>
          </a:p>
        </p:txBody>
      </p:sp>
      <p:sp>
        <p:nvSpPr>
          <p:cNvPr id="392" name="Left Brace 16"/>
          <p:cNvSpPr/>
          <p:nvPr/>
        </p:nvSpPr>
        <p:spPr>
          <a:xfrm rot="16200000">
            <a:off x="6271494" y="1166769"/>
            <a:ext cx="744070" cy="58918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85"/>
                  <a:pt x="10800" y="21343"/>
                </a:cubicBezTo>
                <a:lnTo>
                  <a:pt x="10800" y="11057"/>
                </a:lnTo>
                <a:cubicBezTo>
                  <a:pt x="10800" y="10915"/>
                  <a:pt x="5965" y="10800"/>
                  <a:pt x="0" y="10800"/>
                </a:cubicBezTo>
                <a:cubicBezTo>
                  <a:pt x="5965" y="10800"/>
                  <a:pt x="10800" y="10685"/>
                  <a:pt x="10800" y="10543"/>
                </a:cubicBezTo>
                <a:lnTo>
                  <a:pt x="10800" y="257"/>
                </a:lnTo>
                <a:cubicBezTo>
                  <a:pt x="10800" y="115"/>
                  <a:pt x="15635" y="0"/>
                  <a:pt x="21600" y="0"/>
                </a:cubicBezTo>
              </a:path>
            </a:pathLst>
          </a:custGeom>
          <a:ln w="76200">
            <a:solidFill>
              <a:schemeClr val="accent1"/>
            </a:solidFill>
          </a:ln>
        </p:spPr>
        <p:txBody>
          <a:bodyPr lIns="45719" rIns="45719" anchor="ctr"/>
          <a:lstStyle/>
          <a:p>
            <a:pPr algn="ctr" defTabSz="914400">
              <a:defRPr sz="1800">
                <a:solidFill>
                  <a:srgbClr val="000000"/>
                </a:solidFill>
                <a:latin typeface="+mn-lt"/>
                <a:ea typeface="+mn-ea"/>
                <a:cs typeface="+mn-cs"/>
                <a:sym typeface="Calibri"/>
              </a:defRPr>
            </a:pPr>
          </a:p>
        </p:txBody>
      </p:sp>
      <p:sp>
        <p:nvSpPr>
          <p:cNvPr id="393" name="Left Brace 16"/>
          <p:cNvSpPr/>
          <p:nvPr/>
        </p:nvSpPr>
        <p:spPr>
          <a:xfrm rot="16200000">
            <a:off x="14918666" y="-131368"/>
            <a:ext cx="744070" cy="84880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85"/>
                  <a:pt x="10800" y="21343"/>
                </a:cubicBezTo>
                <a:lnTo>
                  <a:pt x="10800" y="11057"/>
                </a:lnTo>
                <a:cubicBezTo>
                  <a:pt x="10800" y="10915"/>
                  <a:pt x="5965" y="10800"/>
                  <a:pt x="0" y="10800"/>
                </a:cubicBezTo>
                <a:cubicBezTo>
                  <a:pt x="5965" y="10800"/>
                  <a:pt x="10800" y="10685"/>
                  <a:pt x="10800" y="10543"/>
                </a:cubicBezTo>
                <a:lnTo>
                  <a:pt x="10800" y="257"/>
                </a:lnTo>
                <a:cubicBezTo>
                  <a:pt x="10800" y="115"/>
                  <a:pt x="15635" y="0"/>
                  <a:pt x="21600" y="0"/>
                </a:cubicBezTo>
              </a:path>
            </a:pathLst>
          </a:custGeom>
          <a:ln w="76200">
            <a:solidFill>
              <a:schemeClr val="accent4"/>
            </a:solidFill>
          </a:ln>
        </p:spPr>
        <p:txBody>
          <a:bodyPr lIns="45719" rIns="45719" anchor="ctr"/>
          <a:lstStyle/>
          <a:p>
            <a:pPr algn="ctr" defTabSz="914400">
              <a:defRPr sz="1800">
                <a:solidFill>
                  <a:srgbClr val="000000"/>
                </a:solidFill>
                <a:latin typeface="+mn-lt"/>
                <a:ea typeface="+mn-ea"/>
                <a:cs typeface="+mn-cs"/>
                <a:sym typeface="Calibri"/>
              </a:defRPr>
            </a:pPr>
          </a:p>
        </p:txBody>
      </p:sp>
      <p:sp>
        <p:nvSpPr>
          <p:cNvPr id="394" name="Google’s Tensor Processing Unit (TPU)…"/>
          <p:cNvSpPr txBox="1"/>
          <p:nvPr/>
        </p:nvSpPr>
        <p:spPr>
          <a:xfrm>
            <a:off x="3659517" y="5100621"/>
            <a:ext cx="7125385" cy="3514757"/>
          </a:xfrm>
          <a:prstGeom prst="rect">
            <a:avLst/>
          </a:prstGeom>
          <a:ln w="25400">
            <a:miter lim="400000"/>
          </a:ln>
          <a:extLst>
            <a:ext uri="{C572A759-6A51-4108-AA02-DFA0A04FC94B}">
              <ma14:wrappingTextBoxFlag xmlns:ma14="http://schemas.microsoft.com/office/mac/drawingml/2011/main" val="1"/>
            </a:ext>
          </a:extLst>
        </p:spPr>
        <p:txBody>
          <a:bodyPr lIns="182879" tIns="182879" rIns="182879" bIns="182879"/>
          <a:lstStyle/>
          <a:p>
            <a:pPr marL="381000" indent="-381000" defTabSz="1828433">
              <a:spcBef>
                <a:spcPts val="1500"/>
              </a:spcBef>
              <a:buSzPct val="100000"/>
              <a:buChar char="•"/>
              <a:defRPr sz="4800">
                <a:solidFill>
                  <a:schemeClr val="accent1"/>
                </a:solidFill>
              </a:defRPr>
            </a:pPr>
            <a:r>
              <a:t>Google’s Tensor Processing Unit (TPU)</a:t>
            </a:r>
          </a:p>
          <a:p>
            <a:pPr marL="381000" indent="-381000" defTabSz="1828433">
              <a:spcBef>
                <a:spcPts val="1500"/>
              </a:spcBef>
              <a:buSzPct val="100000"/>
              <a:buChar char="•"/>
              <a:defRPr sz="4800">
                <a:solidFill>
                  <a:schemeClr val="accent1"/>
                </a:solidFill>
              </a:defRPr>
            </a:pPr>
            <a:r>
              <a:t>NVIDIA’s DGX-1</a:t>
            </a:r>
          </a:p>
        </p:txBody>
      </p:sp>
      <p:sp>
        <p:nvSpPr>
          <p:cNvPr id="395" name="Amazon Web Services (AWS)…"/>
          <p:cNvSpPr txBox="1"/>
          <p:nvPr/>
        </p:nvSpPr>
        <p:spPr>
          <a:xfrm>
            <a:off x="11008552" y="5100621"/>
            <a:ext cx="9820972" cy="3514757"/>
          </a:xfrm>
          <a:prstGeom prst="rect">
            <a:avLst/>
          </a:prstGeom>
          <a:ln w="25400">
            <a:miter lim="400000"/>
          </a:ln>
          <a:extLst>
            <a:ext uri="{C572A759-6A51-4108-AA02-DFA0A04FC94B}">
              <ma14:wrappingTextBoxFlag xmlns:ma14="http://schemas.microsoft.com/office/mac/drawingml/2011/main" val="1"/>
            </a:ext>
          </a:extLst>
        </p:spPr>
        <p:txBody>
          <a:bodyPr lIns="182879" tIns="182879" rIns="182879" bIns="182879"/>
          <a:lstStyle/>
          <a:p>
            <a:pPr marL="381000" indent="-381000" defTabSz="1828433">
              <a:spcBef>
                <a:spcPts val="1500"/>
              </a:spcBef>
              <a:buSzPct val="100000"/>
              <a:buChar char="•"/>
              <a:defRPr sz="4800">
                <a:solidFill>
                  <a:schemeClr val="accent1"/>
                </a:solidFill>
              </a:defRPr>
            </a:pPr>
            <a:r>
              <a:t>Amazon Web Services (AWS)</a:t>
            </a:r>
          </a:p>
          <a:p>
            <a:pPr marL="381000" indent="-381000" defTabSz="1828433">
              <a:spcBef>
                <a:spcPts val="1500"/>
              </a:spcBef>
              <a:buSzPct val="100000"/>
              <a:buChar char="•"/>
              <a:defRPr sz="4800">
                <a:solidFill>
                  <a:schemeClr val="accent1"/>
                </a:solidFill>
              </a:defRPr>
            </a:pPr>
            <a:r>
              <a:t>Google Cloud Platform</a:t>
            </a:r>
          </a:p>
          <a:p>
            <a:pPr marL="381000" indent="-381000" defTabSz="1828433">
              <a:spcBef>
                <a:spcPts val="1500"/>
              </a:spcBef>
              <a:buSzPct val="100000"/>
              <a:buChar char="•"/>
              <a:defRPr sz="4800">
                <a:solidFill>
                  <a:schemeClr val="accent1"/>
                </a:solidFill>
              </a:defRPr>
            </a:pPr>
            <a:r>
              <a:t>Microsoft Azure + more</a:t>
            </a:r>
          </a:p>
        </p:txBody>
      </p:sp>
      <p:sp>
        <p:nvSpPr>
          <p:cNvPr id="396" name="TextBox 17"/>
          <p:cNvSpPr txBox="1"/>
          <p:nvPr/>
        </p:nvSpPr>
        <p:spPr>
          <a:xfrm>
            <a:off x="11627171" y="12550216"/>
            <a:ext cx="12454345" cy="792670"/>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2400">
                <a:solidFill>
                  <a:schemeClr val="accent1"/>
                </a:solidFill>
              </a:defRPr>
            </a:lvl1pPr>
          </a:lstStyle>
          <a:p>
            <a:pPr/>
            <a:r>
              <a:t>Content/quotes from: https://hbr.org/2017/04/the-first-wave-of-corporate-ai-is-doomed-to-fail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88">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88"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Course Introduction"/>
          <p:cNvSpPr txBox="1"/>
          <p:nvPr>
            <p:ph type="title"/>
          </p:nvPr>
        </p:nvSpPr>
        <p:spPr>
          <a:prstGeom prst="rect">
            <a:avLst/>
          </a:prstGeom>
        </p:spPr>
        <p:txBody>
          <a:bodyPr/>
          <a:lstStyle/>
          <a:p>
            <a:pPr/>
            <a:r>
              <a:t>Course Introduction</a:t>
            </a:r>
          </a:p>
        </p:txBody>
      </p:sp>
      <p:sp>
        <p:nvSpPr>
          <p:cNvPr id="244" name="AI-Driven Business Transformation…"/>
          <p:cNvSpPr txBox="1"/>
          <p:nvPr>
            <p:ph type="body" idx="1"/>
          </p:nvPr>
        </p:nvSpPr>
        <p:spPr>
          <a:xfrm>
            <a:off x="1676400" y="2570686"/>
            <a:ext cx="21031200" cy="9290078"/>
          </a:xfrm>
          <a:prstGeom prst="rect">
            <a:avLst/>
          </a:prstGeom>
        </p:spPr>
        <p:txBody>
          <a:bodyPr/>
          <a:lstStyle/>
          <a:p>
            <a:pPr lvl="1" marL="481263" indent="-481263">
              <a:lnSpc>
                <a:spcPct val="110000"/>
              </a:lnSpc>
              <a:spcBef>
                <a:spcPts val="3000"/>
              </a:spcBef>
              <a:buSzPct val="100000"/>
              <a:buChar char="•"/>
              <a:defRPr sz="4800"/>
            </a:pPr>
            <a:r>
              <a:t>AI-Driven Business Transformation</a:t>
            </a:r>
          </a:p>
          <a:p>
            <a:pPr lvl="1" marL="481263" indent="-481263">
              <a:lnSpc>
                <a:spcPct val="110000"/>
              </a:lnSpc>
              <a:spcBef>
                <a:spcPts val="3000"/>
              </a:spcBef>
              <a:buSzPct val="100000"/>
              <a:buChar char="•"/>
              <a:defRPr sz="4800"/>
            </a:pPr>
            <a:r>
              <a:t>Developing a Portfolio of AI Projects</a:t>
            </a:r>
          </a:p>
          <a:p>
            <a:pPr lvl="1" marL="481263" indent="-481263">
              <a:lnSpc>
                <a:spcPct val="110000"/>
              </a:lnSpc>
              <a:spcBef>
                <a:spcPts val="3000"/>
              </a:spcBef>
              <a:buSzPct val="100000"/>
              <a:buChar char="•"/>
              <a:defRPr sz="4800"/>
            </a:pPr>
            <a:r>
              <a:t>Lowering Barriers for AI Use</a:t>
            </a:r>
          </a:p>
          <a:p>
            <a:pPr lvl="1" marL="481263" indent="-481263">
              <a:lnSpc>
                <a:spcPct val="110000"/>
              </a:lnSpc>
              <a:spcBef>
                <a:spcPts val="3000"/>
              </a:spcBef>
              <a:buSzPct val="100000"/>
              <a:buChar char="•"/>
              <a:defRPr sz="4800"/>
            </a:pPr>
            <a:r>
              <a:t>AI in the Organization Structure</a:t>
            </a:r>
          </a:p>
          <a:p>
            <a:pPr lvl="1" marL="481263" indent="-481263">
              <a:lnSpc>
                <a:spcPct val="110000"/>
              </a:lnSpc>
              <a:spcBef>
                <a:spcPts val="3000"/>
              </a:spcBef>
              <a:buSzPct val="100000"/>
              <a:buChar char="•"/>
              <a:defRPr sz="4800"/>
            </a:pPr>
            <a:r>
              <a:t>AI and Change Management</a:t>
            </a:r>
          </a:p>
          <a:p>
            <a:pPr lvl="1" marL="481263" indent="-481263">
              <a:lnSpc>
                <a:spcPct val="110000"/>
              </a:lnSpc>
              <a:spcBef>
                <a:spcPts val="3000"/>
              </a:spcBef>
              <a:buSzPct val="100000"/>
              <a:buChar char="•"/>
              <a:defRPr sz="4800"/>
            </a:pPr>
            <a:r>
              <a:t>Risks with AI</a:t>
            </a:r>
          </a:p>
          <a:p>
            <a:pPr lvl="1" marL="481263" indent="-481263">
              <a:lnSpc>
                <a:spcPct val="110000"/>
              </a:lnSpc>
              <a:spcBef>
                <a:spcPts val="3000"/>
              </a:spcBef>
              <a:buSzPct val="100000"/>
              <a:buChar char="•"/>
              <a:defRPr sz="4800"/>
            </a:pPr>
            <a:r>
              <a:t>AI Governance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4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4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4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4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4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4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244">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44"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Circle"/>
          <p:cNvSpPr/>
          <p:nvPr/>
        </p:nvSpPr>
        <p:spPr>
          <a:xfrm>
            <a:off x="1713917" y="2605298"/>
            <a:ext cx="1270001" cy="1270001"/>
          </a:xfrm>
          <a:prstGeom prst="ellipse">
            <a:avLst/>
          </a:prstGeom>
          <a:solidFill>
            <a:schemeClr val="accent1"/>
          </a:solidFill>
          <a:ln w="12700">
            <a:miter lim="400000"/>
          </a:ln>
        </p:spPr>
        <p:txBody>
          <a:bodyPr tIns="91439" bIns="91439" anchor="ctr"/>
          <a:lstStyle/>
          <a:p>
            <a:pPr/>
          </a:p>
        </p:txBody>
      </p:sp>
      <p:sp>
        <p:nvSpPr>
          <p:cNvPr id="399" name="TextBox 3"/>
          <p:cNvSpPr txBox="1"/>
          <p:nvPr/>
        </p:nvSpPr>
        <p:spPr>
          <a:xfrm>
            <a:off x="3659517" y="2858028"/>
            <a:ext cx="13316804" cy="828041"/>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p>
            <a:pPr defTabSz="914400">
              <a:defRPr sz="4800">
                <a:solidFill>
                  <a:schemeClr val="accent1"/>
                </a:solidFill>
                <a:latin typeface="Aial"/>
                <a:ea typeface="Aial"/>
                <a:cs typeface="Aial"/>
                <a:sym typeface="Aial"/>
              </a:defRPr>
            </a:pPr>
            <a:r>
              <a:rPr b="1"/>
              <a:t>Open-source frameworks</a:t>
            </a:r>
            <a:r>
              <a:t> and </a:t>
            </a:r>
            <a:r>
              <a:rPr b="1">
                <a:solidFill>
                  <a:schemeClr val="accent4"/>
                </a:solidFill>
              </a:rPr>
              <a:t>developer tools</a:t>
            </a:r>
          </a:p>
        </p:txBody>
      </p:sp>
      <p:sp>
        <p:nvSpPr>
          <p:cNvPr id="400" name="2"/>
          <p:cNvSpPr txBox="1"/>
          <p:nvPr/>
        </p:nvSpPr>
        <p:spPr>
          <a:xfrm>
            <a:off x="2013002" y="2549418"/>
            <a:ext cx="671831" cy="13258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b="1" sz="8000">
                <a:solidFill>
                  <a:srgbClr val="FFFFFF"/>
                </a:solidFill>
                <a:latin typeface="Garamond"/>
                <a:ea typeface="Garamond"/>
                <a:cs typeface="Garamond"/>
                <a:sym typeface="Garamond"/>
              </a:defRPr>
            </a:lvl1pPr>
          </a:lstStyle>
          <a:p>
            <a:pPr/>
            <a:r>
              <a:t>2</a:t>
            </a:r>
          </a:p>
        </p:txBody>
      </p:sp>
      <p:sp>
        <p:nvSpPr>
          <p:cNvPr id="401" name="Software"/>
          <p:cNvSpPr txBox="1"/>
          <p:nvPr>
            <p:ph type="title"/>
          </p:nvPr>
        </p:nvSpPr>
        <p:spPr>
          <a:prstGeom prst="rect">
            <a:avLst/>
          </a:prstGeom>
        </p:spPr>
        <p:txBody>
          <a:bodyPr/>
          <a:lstStyle/>
          <a:p>
            <a:pPr/>
            <a:r>
              <a:t>Software</a:t>
            </a:r>
          </a:p>
        </p:txBody>
      </p:sp>
      <p:pic>
        <p:nvPicPr>
          <p:cNvPr id="402" name="Picture 16" descr="Picture 16"/>
          <p:cNvPicPr>
            <a:picLocks noChangeAspect="0"/>
          </p:cNvPicPr>
          <p:nvPr/>
        </p:nvPicPr>
        <p:blipFill>
          <a:blip r:embed="rId2">
            <a:extLst/>
          </a:blip>
          <a:stretch>
            <a:fillRect/>
          </a:stretch>
        </p:blipFill>
        <p:spPr>
          <a:xfrm>
            <a:off x="7281219" y="1982805"/>
            <a:ext cx="274321" cy="274321"/>
          </a:xfrm>
          <a:prstGeom prst="rect">
            <a:avLst/>
          </a:prstGeom>
          <a:ln w="12700">
            <a:miter lim="400000"/>
          </a:ln>
        </p:spPr>
      </p:pic>
      <p:sp>
        <p:nvSpPr>
          <p:cNvPr id="403" name="Subtitle 4"/>
          <p:cNvSpPr txBox="1"/>
          <p:nvPr/>
        </p:nvSpPr>
        <p:spPr>
          <a:xfrm>
            <a:off x="1625600" y="9193184"/>
            <a:ext cx="21031200" cy="288808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2" marL="571500" indent="-571500" defTabSz="914400">
              <a:lnSpc>
                <a:spcPct val="110000"/>
              </a:lnSpc>
              <a:spcBef>
                <a:spcPts val="3000"/>
              </a:spcBef>
              <a:buSzPct val="100000"/>
              <a:buFont typeface="Arial"/>
              <a:buChar char="•"/>
              <a:defRPr sz="4800">
                <a:solidFill>
                  <a:schemeClr val="accent1"/>
                </a:solidFill>
              </a:defRPr>
            </a:pPr>
            <a:r>
              <a:t>These increasingly accessible tools help automate the data science process and allow software engineers to also contribute to data science efforts</a:t>
            </a:r>
          </a:p>
        </p:txBody>
      </p:sp>
      <p:sp>
        <p:nvSpPr>
          <p:cNvPr id="404" name="Left Brace 16"/>
          <p:cNvSpPr/>
          <p:nvPr/>
        </p:nvSpPr>
        <p:spPr>
          <a:xfrm rot="16200000">
            <a:off x="7071745" y="505013"/>
            <a:ext cx="744070" cy="72153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85"/>
                  <a:pt x="10800" y="21343"/>
                </a:cubicBezTo>
                <a:lnTo>
                  <a:pt x="10800" y="11057"/>
                </a:lnTo>
                <a:cubicBezTo>
                  <a:pt x="10800" y="10915"/>
                  <a:pt x="5965" y="10800"/>
                  <a:pt x="0" y="10800"/>
                </a:cubicBezTo>
                <a:cubicBezTo>
                  <a:pt x="5965" y="10800"/>
                  <a:pt x="10800" y="10685"/>
                  <a:pt x="10800" y="10543"/>
                </a:cubicBezTo>
                <a:lnTo>
                  <a:pt x="10800" y="257"/>
                </a:lnTo>
                <a:cubicBezTo>
                  <a:pt x="10800" y="115"/>
                  <a:pt x="15635" y="0"/>
                  <a:pt x="21600" y="0"/>
                </a:cubicBezTo>
              </a:path>
            </a:pathLst>
          </a:custGeom>
          <a:ln w="76200">
            <a:solidFill>
              <a:schemeClr val="accent1"/>
            </a:solidFill>
          </a:ln>
        </p:spPr>
        <p:txBody>
          <a:bodyPr lIns="45719" rIns="45719" anchor="ctr"/>
          <a:lstStyle/>
          <a:p>
            <a:pPr algn="ctr" defTabSz="914400">
              <a:defRPr sz="1800">
                <a:solidFill>
                  <a:srgbClr val="000000"/>
                </a:solidFill>
                <a:latin typeface="+mn-lt"/>
                <a:ea typeface="+mn-ea"/>
                <a:cs typeface="+mn-cs"/>
                <a:sym typeface="Calibri"/>
              </a:defRPr>
            </a:pPr>
          </a:p>
        </p:txBody>
      </p:sp>
      <p:sp>
        <p:nvSpPr>
          <p:cNvPr id="405" name="Left Brace 16"/>
          <p:cNvSpPr/>
          <p:nvPr/>
        </p:nvSpPr>
        <p:spPr>
          <a:xfrm rot="16200000">
            <a:off x="14332849" y="1879343"/>
            <a:ext cx="744070" cy="44666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85"/>
                  <a:pt x="10800" y="21343"/>
                </a:cubicBezTo>
                <a:lnTo>
                  <a:pt x="10800" y="11057"/>
                </a:lnTo>
                <a:cubicBezTo>
                  <a:pt x="10800" y="10915"/>
                  <a:pt x="5965" y="10800"/>
                  <a:pt x="0" y="10800"/>
                </a:cubicBezTo>
                <a:cubicBezTo>
                  <a:pt x="5965" y="10800"/>
                  <a:pt x="10800" y="10685"/>
                  <a:pt x="10800" y="10543"/>
                </a:cubicBezTo>
                <a:lnTo>
                  <a:pt x="10800" y="257"/>
                </a:lnTo>
                <a:cubicBezTo>
                  <a:pt x="10800" y="115"/>
                  <a:pt x="15635" y="0"/>
                  <a:pt x="21600" y="0"/>
                </a:cubicBezTo>
              </a:path>
            </a:pathLst>
          </a:custGeom>
          <a:ln w="76200">
            <a:solidFill>
              <a:schemeClr val="accent4"/>
            </a:solidFill>
          </a:ln>
        </p:spPr>
        <p:txBody>
          <a:bodyPr lIns="45719" rIns="45719" anchor="ctr"/>
          <a:lstStyle/>
          <a:p>
            <a:pPr algn="ctr" defTabSz="914400">
              <a:defRPr sz="1800">
                <a:solidFill>
                  <a:srgbClr val="000000"/>
                </a:solidFill>
                <a:latin typeface="+mn-lt"/>
                <a:ea typeface="+mn-ea"/>
                <a:cs typeface="+mn-cs"/>
                <a:sym typeface="Calibri"/>
              </a:defRPr>
            </a:pPr>
          </a:p>
        </p:txBody>
      </p:sp>
      <p:sp>
        <p:nvSpPr>
          <p:cNvPr id="406" name="Google’s Tensor Flow…"/>
          <p:cNvSpPr txBox="1"/>
          <p:nvPr/>
        </p:nvSpPr>
        <p:spPr>
          <a:xfrm>
            <a:off x="3798013" y="5100621"/>
            <a:ext cx="6904431" cy="3514757"/>
          </a:xfrm>
          <a:prstGeom prst="rect">
            <a:avLst/>
          </a:prstGeom>
          <a:ln w="25400">
            <a:miter lim="400000"/>
          </a:ln>
          <a:extLst>
            <a:ext uri="{C572A759-6A51-4108-AA02-DFA0A04FC94B}">
              <ma14:wrappingTextBoxFlag xmlns:ma14="http://schemas.microsoft.com/office/mac/drawingml/2011/main" val="1"/>
            </a:ext>
          </a:extLst>
        </p:spPr>
        <p:txBody>
          <a:bodyPr lIns="182879" tIns="182879" rIns="182879" bIns="182879"/>
          <a:lstStyle/>
          <a:p>
            <a:pPr marL="381000" indent="-381000" defTabSz="1828433">
              <a:spcBef>
                <a:spcPts val="1500"/>
              </a:spcBef>
              <a:buSzPct val="100000"/>
              <a:buChar char="•"/>
              <a:defRPr sz="4800">
                <a:solidFill>
                  <a:schemeClr val="accent1"/>
                </a:solidFill>
              </a:defRPr>
            </a:pPr>
            <a:r>
              <a:t>Google’s Tensor Flow </a:t>
            </a:r>
          </a:p>
          <a:p>
            <a:pPr marL="381000" indent="-381000" defTabSz="1828433">
              <a:spcBef>
                <a:spcPts val="1500"/>
              </a:spcBef>
              <a:buSzPct val="100000"/>
              <a:buChar char="•"/>
              <a:defRPr sz="4800">
                <a:solidFill>
                  <a:schemeClr val="accent1"/>
                </a:solidFill>
              </a:defRPr>
            </a:pPr>
            <a:r>
              <a:t>Apache’s MXNet</a:t>
            </a:r>
          </a:p>
          <a:p>
            <a:pPr marL="381000" indent="-381000" defTabSz="1828433">
              <a:spcBef>
                <a:spcPts val="1500"/>
              </a:spcBef>
              <a:buSzPct val="100000"/>
              <a:buChar char="•"/>
              <a:defRPr sz="4800">
                <a:solidFill>
                  <a:schemeClr val="accent1"/>
                </a:solidFill>
              </a:defRPr>
            </a:pPr>
            <a:r>
              <a:t>Facebook’s Torch</a:t>
            </a:r>
          </a:p>
        </p:txBody>
      </p:sp>
      <p:sp>
        <p:nvSpPr>
          <p:cNvPr id="407" name="Microsoft Azure ML Studio…"/>
          <p:cNvSpPr txBox="1"/>
          <p:nvPr/>
        </p:nvSpPr>
        <p:spPr>
          <a:xfrm>
            <a:off x="12433446" y="5100622"/>
            <a:ext cx="8959474" cy="3514757"/>
          </a:xfrm>
          <a:prstGeom prst="rect">
            <a:avLst/>
          </a:prstGeom>
          <a:ln w="25400">
            <a:miter lim="400000"/>
          </a:ln>
          <a:extLst>
            <a:ext uri="{C572A759-6A51-4108-AA02-DFA0A04FC94B}">
              <ma14:wrappingTextBoxFlag xmlns:ma14="http://schemas.microsoft.com/office/mac/drawingml/2011/main" val="1"/>
            </a:ext>
          </a:extLst>
        </p:spPr>
        <p:txBody>
          <a:bodyPr lIns="182879" tIns="182879" rIns="182879" bIns="182879"/>
          <a:lstStyle/>
          <a:p>
            <a:pPr marL="381000" indent="-381000" defTabSz="1828433">
              <a:spcBef>
                <a:spcPts val="1500"/>
              </a:spcBef>
              <a:buSzPct val="100000"/>
              <a:buChar char="•"/>
              <a:defRPr sz="4800">
                <a:solidFill>
                  <a:schemeClr val="accent1"/>
                </a:solidFill>
              </a:defRPr>
            </a:pPr>
            <a:r>
              <a:t>Microsoft Azure ML Studio</a:t>
            </a:r>
          </a:p>
          <a:p>
            <a:pPr marL="381000" indent="-381000" defTabSz="1828433">
              <a:spcBef>
                <a:spcPts val="1500"/>
              </a:spcBef>
              <a:buSzPct val="100000"/>
              <a:buChar char="•"/>
              <a:defRPr sz="4800">
                <a:solidFill>
                  <a:schemeClr val="accent1"/>
                </a:solidFill>
              </a:defRPr>
            </a:pPr>
            <a:r>
              <a:t>Amazon/Google Platforms</a:t>
            </a:r>
          </a:p>
        </p:txBody>
      </p:sp>
      <p:sp>
        <p:nvSpPr>
          <p:cNvPr id="408" name="TextBox 17"/>
          <p:cNvSpPr txBox="1"/>
          <p:nvPr/>
        </p:nvSpPr>
        <p:spPr>
          <a:xfrm>
            <a:off x="11627171" y="12550216"/>
            <a:ext cx="12454345" cy="792670"/>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2400">
                <a:solidFill>
                  <a:schemeClr val="accent1"/>
                </a:solidFill>
              </a:defRPr>
            </a:lvl1pPr>
          </a:lstStyle>
          <a:p>
            <a:pPr/>
            <a:r>
              <a:t>Content/quotes from: https://hbr.org/2017/04/the-first-wave-of-corporate-ai-is-doomed-to-fail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0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03">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03"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Circle"/>
          <p:cNvSpPr/>
          <p:nvPr/>
        </p:nvSpPr>
        <p:spPr>
          <a:xfrm>
            <a:off x="1713917" y="2605298"/>
            <a:ext cx="1270001" cy="1270001"/>
          </a:xfrm>
          <a:prstGeom prst="ellipse">
            <a:avLst/>
          </a:prstGeom>
          <a:solidFill>
            <a:schemeClr val="accent1"/>
          </a:solidFill>
          <a:ln w="12700">
            <a:miter lim="400000"/>
          </a:ln>
        </p:spPr>
        <p:txBody>
          <a:bodyPr tIns="91439" bIns="91439" anchor="ctr"/>
          <a:lstStyle/>
          <a:p>
            <a:pPr/>
          </a:p>
        </p:txBody>
      </p:sp>
      <p:sp>
        <p:nvSpPr>
          <p:cNvPr id="411" name="TextBox 3"/>
          <p:cNvSpPr txBox="1"/>
          <p:nvPr/>
        </p:nvSpPr>
        <p:spPr>
          <a:xfrm>
            <a:off x="3659517" y="2858029"/>
            <a:ext cx="10910551" cy="828041"/>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1" sz="4800">
                <a:solidFill>
                  <a:schemeClr val="accent1"/>
                </a:solidFill>
                <a:latin typeface="Aial"/>
                <a:ea typeface="Aial"/>
                <a:cs typeface="Aial"/>
                <a:sym typeface="Aial"/>
              </a:defRPr>
            </a:lvl1pPr>
          </a:lstStyle>
          <a:p>
            <a:pPr/>
            <a:r>
              <a:t>Marketplaces for data and algorithms</a:t>
            </a:r>
          </a:p>
        </p:txBody>
      </p:sp>
      <p:sp>
        <p:nvSpPr>
          <p:cNvPr id="412" name="3"/>
          <p:cNvSpPr txBox="1"/>
          <p:nvPr/>
        </p:nvSpPr>
        <p:spPr>
          <a:xfrm>
            <a:off x="2013002" y="2577358"/>
            <a:ext cx="671831" cy="13258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b="1" sz="8000">
                <a:solidFill>
                  <a:srgbClr val="FFFFFF"/>
                </a:solidFill>
                <a:latin typeface="Garamond"/>
                <a:ea typeface="Garamond"/>
                <a:cs typeface="Garamond"/>
                <a:sym typeface="Garamond"/>
              </a:defRPr>
            </a:lvl1pPr>
          </a:lstStyle>
          <a:p>
            <a:pPr/>
            <a:r>
              <a:t>3</a:t>
            </a:r>
          </a:p>
        </p:txBody>
      </p:sp>
      <p:sp>
        <p:nvSpPr>
          <p:cNvPr id="413" name="Data and Algorithms"/>
          <p:cNvSpPr txBox="1"/>
          <p:nvPr>
            <p:ph type="title"/>
          </p:nvPr>
        </p:nvSpPr>
        <p:spPr>
          <a:prstGeom prst="rect">
            <a:avLst/>
          </a:prstGeom>
        </p:spPr>
        <p:txBody>
          <a:bodyPr/>
          <a:lstStyle/>
          <a:p>
            <a:pPr/>
            <a:r>
              <a:t>Data and Algorithms</a:t>
            </a:r>
          </a:p>
        </p:txBody>
      </p:sp>
      <p:pic>
        <p:nvPicPr>
          <p:cNvPr id="414" name="Picture 16" descr="Picture 16"/>
          <p:cNvPicPr>
            <a:picLocks noChangeAspect="0"/>
          </p:cNvPicPr>
          <p:nvPr/>
        </p:nvPicPr>
        <p:blipFill>
          <a:blip r:embed="rId2">
            <a:extLst/>
          </a:blip>
          <a:stretch>
            <a:fillRect/>
          </a:stretch>
        </p:blipFill>
        <p:spPr>
          <a:xfrm>
            <a:off x="7281219" y="1982805"/>
            <a:ext cx="274321" cy="274321"/>
          </a:xfrm>
          <a:prstGeom prst="rect">
            <a:avLst/>
          </a:prstGeom>
          <a:ln w="12700">
            <a:miter lim="400000"/>
          </a:ln>
        </p:spPr>
      </p:pic>
      <p:sp>
        <p:nvSpPr>
          <p:cNvPr id="415" name="Subtitle 4"/>
          <p:cNvSpPr txBox="1"/>
          <p:nvPr/>
        </p:nvSpPr>
        <p:spPr>
          <a:xfrm>
            <a:off x="1676400" y="9049960"/>
            <a:ext cx="21819452" cy="501219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2" marL="571500" indent="-571500" defTabSz="914400">
              <a:lnSpc>
                <a:spcPct val="110000"/>
              </a:lnSpc>
              <a:spcBef>
                <a:spcPts val="3000"/>
              </a:spcBef>
              <a:buSzPct val="100000"/>
              <a:buFont typeface="Arial"/>
              <a:buChar char="•"/>
              <a:defRPr sz="4800">
                <a:solidFill>
                  <a:schemeClr val="accent1"/>
                </a:solidFill>
              </a:defRPr>
            </a:pPr>
            <a:r>
              <a:t>This indicates that hiring shouldn’t be frontloaded, but rather undertaken slowly and consistently</a:t>
            </a:r>
          </a:p>
          <a:p>
            <a:pPr lvl="2" marL="571500" indent="-571500" defTabSz="914400">
              <a:lnSpc>
                <a:spcPct val="110000"/>
              </a:lnSpc>
              <a:spcBef>
                <a:spcPts val="3000"/>
              </a:spcBef>
              <a:buSzPct val="100000"/>
              <a:buFont typeface="Arial"/>
              <a:buChar char="•"/>
              <a:defRPr sz="4800">
                <a:solidFill>
                  <a:schemeClr val="accent1"/>
                </a:solidFill>
              </a:defRPr>
            </a:pPr>
            <a:r>
              <a:t>“Making use of marketplaces for machine learning software and infrastructure can help keep costs manageable”</a:t>
            </a:r>
          </a:p>
        </p:txBody>
      </p:sp>
      <p:sp>
        <p:nvSpPr>
          <p:cNvPr id="416" name="Left Brace 16"/>
          <p:cNvSpPr/>
          <p:nvPr/>
        </p:nvSpPr>
        <p:spPr>
          <a:xfrm rot="16200000">
            <a:off x="8742757" y="-1304495"/>
            <a:ext cx="744071" cy="108343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85"/>
                  <a:pt x="10800" y="21343"/>
                </a:cubicBezTo>
                <a:lnTo>
                  <a:pt x="10800" y="11057"/>
                </a:lnTo>
                <a:cubicBezTo>
                  <a:pt x="10800" y="10915"/>
                  <a:pt x="5965" y="10800"/>
                  <a:pt x="0" y="10800"/>
                </a:cubicBezTo>
                <a:cubicBezTo>
                  <a:pt x="5965" y="10800"/>
                  <a:pt x="10800" y="10685"/>
                  <a:pt x="10800" y="10543"/>
                </a:cubicBezTo>
                <a:lnTo>
                  <a:pt x="10800" y="257"/>
                </a:lnTo>
                <a:cubicBezTo>
                  <a:pt x="10800" y="115"/>
                  <a:pt x="15635" y="0"/>
                  <a:pt x="21600" y="0"/>
                </a:cubicBezTo>
              </a:path>
            </a:pathLst>
          </a:custGeom>
          <a:ln w="76200">
            <a:solidFill>
              <a:schemeClr val="accent1"/>
            </a:solidFill>
          </a:ln>
        </p:spPr>
        <p:txBody>
          <a:bodyPr lIns="45719" rIns="45719" anchor="ctr"/>
          <a:lstStyle/>
          <a:p>
            <a:pPr algn="ctr" defTabSz="914400">
              <a:defRPr sz="1800">
                <a:solidFill>
                  <a:srgbClr val="000000"/>
                </a:solidFill>
                <a:latin typeface="+mn-lt"/>
                <a:ea typeface="+mn-ea"/>
                <a:cs typeface="+mn-cs"/>
                <a:sym typeface="Calibri"/>
              </a:defRPr>
            </a:pPr>
          </a:p>
        </p:txBody>
      </p:sp>
      <p:sp>
        <p:nvSpPr>
          <p:cNvPr id="417" name="Algorithmia…"/>
          <p:cNvSpPr txBox="1"/>
          <p:nvPr/>
        </p:nvSpPr>
        <p:spPr>
          <a:xfrm>
            <a:off x="3825319" y="4577390"/>
            <a:ext cx="8176181" cy="4039541"/>
          </a:xfrm>
          <a:prstGeom prst="rect">
            <a:avLst/>
          </a:prstGeom>
          <a:ln w="25400">
            <a:miter lim="400000"/>
          </a:ln>
          <a:extLst>
            <a:ext uri="{C572A759-6A51-4108-AA02-DFA0A04FC94B}">
              <ma14:wrappingTextBoxFlag xmlns:ma14="http://schemas.microsoft.com/office/mac/drawingml/2011/main" val="1"/>
            </a:ext>
          </a:extLst>
        </p:spPr>
        <p:txBody>
          <a:bodyPr lIns="182879" tIns="182879" rIns="182879" bIns="182879"/>
          <a:lstStyle/>
          <a:p>
            <a:pPr marL="381000" indent="-381000" defTabSz="1828433">
              <a:spcBef>
                <a:spcPts val="1500"/>
              </a:spcBef>
              <a:buSzPct val="100000"/>
              <a:buChar char="•"/>
              <a:defRPr sz="4800">
                <a:solidFill>
                  <a:schemeClr val="accent1"/>
                </a:solidFill>
              </a:defRPr>
            </a:pPr>
            <a:r>
              <a:t>Algorithmia</a:t>
            </a:r>
          </a:p>
          <a:p>
            <a:pPr marL="381000" indent="-381000" defTabSz="1828433">
              <a:spcBef>
                <a:spcPts val="1500"/>
              </a:spcBef>
              <a:buSzPct val="100000"/>
              <a:buChar char="•"/>
              <a:defRPr sz="4800">
                <a:solidFill>
                  <a:schemeClr val="accent1"/>
                </a:solidFill>
              </a:defRPr>
            </a:pPr>
            <a:r>
              <a:t>Kaggle</a:t>
            </a:r>
          </a:p>
          <a:p>
            <a:pPr marL="381000" indent="-381000" defTabSz="1828433">
              <a:spcBef>
                <a:spcPts val="1500"/>
              </a:spcBef>
              <a:buSzPct val="100000"/>
              <a:buChar char="•"/>
              <a:defRPr sz="4800">
                <a:solidFill>
                  <a:schemeClr val="accent1"/>
                </a:solidFill>
              </a:defRPr>
            </a:pPr>
            <a:r>
              <a:t>Exchange.ai</a:t>
            </a:r>
          </a:p>
          <a:p>
            <a:pPr marL="381000" indent="-381000" defTabSz="1828433">
              <a:spcBef>
                <a:spcPts val="1500"/>
              </a:spcBef>
              <a:buSzPct val="100000"/>
              <a:buChar char="•"/>
              <a:defRPr sz="4800">
                <a:solidFill>
                  <a:schemeClr val="accent1"/>
                </a:solidFill>
              </a:defRPr>
            </a:pPr>
            <a:r>
              <a:t>And many more…</a:t>
            </a:r>
          </a:p>
        </p:txBody>
      </p:sp>
      <p:sp>
        <p:nvSpPr>
          <p:cNvPr id="418" name="TextBox 17"/>
          <p:cNvSpPr txBox="1"/>
          <p:nvPr/>
        </p:nvSpPr>
        <p:spPr>
          <a:xfrm>
            <a:off x="11627171" y="12550216"/>
            <a:ext cx="12454345" cy="792670"/>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2400">
                <a:solidFill>
                  <a:schemeClr val="accent1"/>
                </a:solidFill>
              </a:defRPr>
            </a:lvl1pPr>
          </a:lstStyle>
          <a:p>
            <a:pPr/>
            <a:r>
              <a:t>Content/quotes from: https://hbr.org/2017/04/the-first-wave-of-corporate-ai-is-doomed-to-fail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1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15">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15"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Subtitle 2"/>
          <p:cNvSpPr txBox="1"/>
          <p:nvPr>
            <p:ph type="body" sz="quarter" idx="1"/>
          </p:nvPr>
        </p:nvSpPr>
        <p:spPr>
          <a:xfrm>
            <a:off x="1151343" y="9240193"/>
            <a:ext cx="20432591" cy="1316634"/>
          </a:xfrm>
          <a:prstGeom prst="rect">
            <a:avLst/>
          </a:prstGeom>
        </p:spPr>
        <p:txBody>
          <a:bodyPr/>
          <a:lstStyle/>
          <a:p>
            <a:pPr/>
            <a:r>
              <a:t>Economics of AI: Introduction</a:t>
            </a:r>
          </a:p>
        </p:txBody>
      </p:sp>
      <p:sp>
        <p:nvSpPr>
          <p:cNvPr id="421" name="Text Placeholder 5"/>
          <p:cNvSpPr/>
          <p:nvPr>
            <p:ph type="body" idx="21"/>
          </p:nvPr>
        </p:nvSpPr>
        <p:spPr>
          <a:xfrm>
            <a:off x="1151343" y="10852057"/>
            <a:ext cx="22287777" cy="1014765"/>
          </a:xfrm>
          <a:prstGeom prst="rect">
            <a:avLst/>
          </a:prstGeom>
          <a:extLst>
            <a:ext uri="{C572A759-6A51-4108-AA02-DFA0A04FC94B}">
              <ma14:wrappingTextBoxFlag xmlns:ma14="http://schemas.microsoft.com/office/mac/drawingml/2011/main" val="1"/>
            </a:ext>
          </a:extLst>
        </p:spPr>
        <p:txBody>
          <a:bodyPr/>
          <a:lstStyle>
            <a:lvl1pPr>
              <a:defRPr>
                <a:solidFill>
                  <a:schemeClr val="accent4"/>
                </a:solidFill>
                <a:latin typeface="Garamond"/>
                <a:ea typeface="Garamond"/>
                <a:cs typeface="Garamond"/>
                <a:sym typeface="Garamond"/>
              </a:defRPr>
            </a:lvl1pPr>
          </a:lstStyle>
          <a:p>
            <a:pPr/>
            <a:r>
              <a:t>Prasanna (Sonny) Tambe, Associate Professor of Operations, Information and Decisions</a:t>
            </a:r>
          </a:p>
        </p:txBody>
      </p:sp>
      <p:sp>
        <p:nvSpPr>
          <p:cNvPr id="422" name="Title 1"/>
          <p:cNvSpPr txBox="1"/>
          <p:nvPr>
            <p:ph type="title"/>
          </p:nvPr>
        </p:nvSpPr>
        <p:spPr>
          <a:xfrm>
            <a:off x="1151341" y="6833844"/>
            <a:ext cx="21697902" cy="2111119"/>
          </a:xfrm>
          <a:prstGeom prst="rect">
            <a:avLst/>
          </a:prstGeom>
        </p:spPr>
        <p:txBody>
          <a:bodyPr/>
          <a:lstStyle/>
          <a:p>
            <a:pPr/>
            <a:r>
              <a:t>AI Strategy and Governance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Subtitle 2"/>
          <p:cNvSpPr txBox="1"/>
          <p:nvPr>
            <p:ph type="body" sz="quarter" idx="1"/>
          </p:nvPr>
        </p:nvSpPr>
        <p:spPr>
          <a:xfrm>
            <a:off x="1151343" y="9240193"/>
            <a:ext cx="20432591" cy="1316634"/>
          </a:xfrm>
          <a:prstGeom prst="rect">
            <a:avLst/>
          </a:prstGeom>
        </p:spPr>
        <p:txBody>
          <a:bodyPr/>
          <a:lstStyle/>
          <a:p>
            <a:pPr/>
            <a:r>
              <a:t>Economics of AI: Software</a:t>
            </a:r>
          </a:p>
        </p:txBody>
      </p:sp>
      <p:sp>
        <p:nvSpPr>
          <p:cNvPr id="425" name="Text Placeholder 5"/>
          <p:cNvSpPr/>
          <p:nvPr>
            <p:ph type="body" idx="21"/>
          </p:nvPr>
        </p:nvSpPr>
        <p:spPr>
          <a:xfrm>
            <a:off x="1151343" y="10852057"/>
            <a:ext cx="22287777" cy="1014765"/>
          </a:xfrm>
          <a:prstGeom prst="rect">
            <a:avLst/>
          </a:prstGeom>
          <a:extLst>
            <a:ext uri="{C572A759-6A51-4108-AA02-DFA0A04FC94B}">
              <ma14:wrappingTextBoxFlag xmlns:ma14="http://schemas.microsoft.com/office/mac/drawingml/2011/main" val="1"/>
            </a:ext>
          </a:extLst>
        </p:spPr>
        <p:txBody>
          <a:bodyPr/>
          <a:lstStyle>
            <a:lvl1pPr>
              <a:defRPr>
                <a:solidFill>
                  <a:schemeClr val="accent4"/>
                </a:solidFill>
                <a:latin typeface="Garamond"/>
                <a:ea typeface="Garamond"/>
                <a:cs typeface="Garamond"/>
                <a:sym typeface="Garamond"/>
              </a:defRPr>
            </a:lvl1pPr>
          </a:lstStyle>
          <a:p>
            <a:pPr/>
            <a:r>
              <a:t>Prasanna (Sonny) Tambe, Associate Professor of Operations, Information and Decisions</a:t>
            </a:r>
          </a:p>
        </p:txBody>
      </p:sp>
      <p:sp>
        <p:nvSpPr>
          <p:cNvPr id="426" name="Title 1"/>
          <p:cNvSpPr txBox="1"/>
          <p:nvPr>
            <p:ph type="title"/>
          </p:nvPr>
        </p:nvSpPr>
        <p:spPr>
          <a:xfrm>
            <a:off x="1151341" y="6833844"/>
            <a:ext cx="21697902" cy="2111119"/>
          </a:xfrm>
          <a:prstGeom prst="rect">
            <a:avLst/>
          </a:prstGeom>
        </p:spPr>
        <p:txBody>
          <a:bodyPr/>
          <a:lstStyle/>
          <a:p>
            <a:pPr/>
            <a:r>
              <a:t>AI Strategy and Governance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Software…"/>
          <p:cNvSpPr txBox="1"/>
          <p:nvPr>
            <p:ph type="body" idx="1"/>
          </p:nvPr>
        </p:nvSpPr>
        <p:spPr>
          <a:xfrm>
            <a:off x="1676400" y="2651477"/>
            <a:ext cx="21031200" cy="10200887"/>
          </a:xfrm>
          <a:prstGeom prst="rect">
            <a:avLst/>
          </a:prstGeom>
        </p:spPr>
        <p:txBody>
          <a:bodyPr/>
          <a:lstStyle/>
          <a:p>
            <a:pPr lvl="1" marL="481263" indent="-481263">
              <a:lnSpc>
                <a:spcPct val="110000"/>
              </a:lnSpc>
              <a:spcBef>
                <a:spcPts val="3000"/>
              </a:spcBef>
              <a:buSzPct val="100000"/>
              <a:buChar char="•"/>
              <a:defRPr sz="4800"/>
            </a:pPr>
            <a:r>
              <a:t>Software</a:t>
            </a:r>
          </a:p>
          <a:p>
            <a:pPr lvl="1" marL="481263" indent="-481263">
              <a:lnSpc>
                <a:spcPct val="110000"/>
              </a:lnSpc>
              <a:spcBef>
                <a:spcPts val="3000"/>
              </a:spcBef>
              <a:buSzPct val="100000"/>
              <a:buChar char="•"/>
              <a:defRPr sz="4800"/>
            </a:pPr>
            <a:r>
              <a:t>Skills</a:t>
            </a:r>
          </a:p>
          <a:p>
            <a:pPr lvl="1" marL="481263" indent="-481263">
              <a:lnSpc>
                <a:spcPct val="110000"/>
              </a:lnSpc>
              <a:spcBef>
                <a:spcPts val="3000"/>
              </a:spcBef>
              <a:buSzPct val="100000"/>
              <a:buChar char="•"/>
              <a:defRPr sz="4800"/>
            </a:pPr>
            <a:r>
              <a:t>Computation</a:t>
            </a:r>
          </a:p>
          <a:p>
            <a:pPr lvl="1" marL="481263" indent="-481263">
              <a:lnSpc>
                <a:spcPct val="110000"/>
              </a:lnSpc>
              <a:spcBef>
                <a:spcPts val="3000"/>
              </a:spcBef>
              <a:buSzPct val="100000"/>
              <a:buChar char="•"/>
              <a:defRPr sz="4800"/>
            </a:pPr>
            <a:r>
              <a:t>Data</a:t>
            </a:r>
          </a:p>
        </p:txBody>
      </p:sp>
      <p:sp>
        <p:nvSpPr>
          <p:cNvPr id="429" name="Key Inputs to AI"/>
          <p:cNvSpPr txBox="1"/>
          <p:nvPr>
            <p:ph type="title"/>
          </p:nvPr>
        </p:nvSpPr>
        <p:spPr>
          <a:prstGeom prst="rect">
            <a:avLst/>
          </a:prstGeom>
        </p:spPr>
        <p:txBody>
          <a:bodyPr/>
          <a:lstStyle/>
          <a:p>
            <a:pPr/>
            <a:r>
              <a:t>Key Inputs to AI</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2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2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2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2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28">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28"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AI is incredibly powerful, but programming a neural network can be relatively difficult…"/>
          <p:cNvSpPr txBox="1"/>
          <p:nvPr>
            <p:ph type="body" sz="half" idx="1"/>
          </p:nvPr>
        </p:nvSpPr>
        <p:spPr>
          <a:xfrm>
            <a:off x="1676400" y="2651477"/>
            <a:ext cx="12052624" cy="10200887"/>
          </a:xfrm>
          <a:prstGeom prst="rect">
            <a:avLst/>
          </a:prstGeom>
        </p:spPr>
        <p:txBody>
          <a:bodyPr/>
          <a:lstStyle/>
          <a:p>
            <a:pPr lvl="1" marL="481263" indent="-481263">
              <a:lnSpc>
                <a:spcPct val="110000"/>
              </a:lnSpc>
              <a:spcBef>
                <a:spcPts val="3000"/>
              </a:spcBef>
              <a:buSzPct val="100000"/>
              <a:buChar char="•"/>
              <a:defRPr sz="4800"/>
            </a:pPr>
            <a:r>
              <a:t>AI is incredibly powerful, but programming a neural network can be relatively difficult</a:t>
            </a:r>
          </a:p>
          <a:p>
            <a:pPr lvl="2" marL="1243263" indent="-481263">
              <a:lnSpc>
                <a:spcPct val="110000"/>
              </a:lnSpc>
              <a:spcBef>
                <a:spcPts val="1500"/>
              </a:spcBef>
              <a:buSzPct val="100000"/>
              <a:buChar char="•"/>
              <a:defRPr sz="4800"/>
            </a:pPr>
            <a:r>
              <a:t>Requires a high level of expertise</a:t>
            </a:r>
          </a:p>
          <a:p>
            <a:pPr lvl="2" marL="1243263" indent="-481263">
              <a:lnSpc>
                <a:spcPct val="110000"/>
              </a:lnSpc>
              <a:spcBef>
                <a:spcPts val="1500"/>
              </a:spcBef>
              <a:buSzPct val="100000"/>
              <a:buChar char="•"/>
              <a:defRPr sz="4800"/>
            </a:pPr>
            <a:r>
              <a:t>Hiring PhD’s is expensive</a:t>
            </a:r>
          </a:p>
          <a:p>
            <a:pPr lvl="1" marL="481263" indent="-481263">
              <a:lnSpc>
                <a:spcPct val="110000"/>
              </a:lnSpc>
              <a:spcBef>
                <a:spcPts val="3000"/>
              </a:spcBef>
              <a:buSzPct val="100000"/>
              <a:buChar char="•"/>
              <a:defRPr sz="4800"/>
            </a:pPr>
            <a:r>
              <a:t>The kind of math required to put together a neural network is advanced</a:t>
            </a:r>
          </a:p>
          <a:p>
            <a:pPr lvl="1" marL="481263" indent="-481263">
              <a:lnSpc>
                <a:spcPct val="110000"/>
              </a:lnSpc>
              <a:spcBef>
                <a:spcPts val="3000"/>
              </a:spcBef>
              <a:buSzPct val="100000"/>
              <a:buChar char="•"/>
              <a:defRPr sz="4800"/>
            </a:pPr>
            <a:r>
              <a:t>AI’s commercial impact has been limited by its “price” — it’s expensive to implement</a:t>
            </a:r>
          </a:p>
        </p:txBody>
      </p:sp>
      <p:sp>
        <p:nvSpPr>
          <p:cNvPr id="432" name="Software"/>
          <p:cNvSpPr txBox="1"/>
          <p:nvPr>
            <p:ph type="title"/>
          </p:nvPr>
        </p:nvSpPr>
        <p:spPr>
          <a:prstGeom prst="rect">
            <a:avLst/>
          </a:prstGeom>
        </p:spPr>
        <p:txBody>
          <a:bodyPr/>
          <a:lstStyle/>
          <a:p>
            <a:pPr/>
            <a:r>
              <a:t>Software</a:t>
            </a:r>
          </a:p>
        </p:txBody>
      </p:sp>
      <p:pic>
        <p:nvPicPr>
          <p:cNvPr id="433" name="Google Shape;81;p17" descr="Google Shape;81;p17"/>
          <p:cNvPicPr>
            <a:picLocks noChangeAspect="1"/>
          </p:cNvPicPr>
          <p:nvPr/>
        </p:nvPicPr>
        <p:blipFill>
          <a:blip r:embed="rId2">
            <a:extLst/>
          </a:blip>
          <a:stretch>
            <a:fillRect/>
          </a:stretch>
        </p:blipFill>
        <p:spPr>
          <a:xfrm>
            <a:off x="14836685" y="985730"/>
            <a:ext cx="7033260" cy="5947344"/>
          </a:xfrm>
          <a:prstGeom prst="rect">
            <a:avLst/>
          </a:prstGeom>
          <a:ln w="12700">
            <a:miter lim="400000"/>
          </a:ln>
        </p:spPr>
      </p:pic>
      <p:pic>
        <p:nvPicPr>
          <p:cNvPr id="434" name="Google Shape;87;p18" descr="Google Shape;87;p18"/>
          <p:cNvPicPr>
            <a:picLocks noChangeAspect="1"/>
          </p:cNvPicPr>
          <p:nvPr/>
        </p:nvPicPr>
        <p:blipFill>
          <a:blip r:embed="rId3">
            <a:extLst/>
          </a:blip>
          <a:stretch>
            <a:fillRect/>
          </a:stretch>
        </p:blipFill>
        <p:spPr>
          <a:xfrm>
            <a:off x="14408503" y="7268521"/>
            <a:ext cx="8771937" cy="484156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3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3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3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3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431">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31"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In November 2015, Google released TensorFlow…"/>
          <p:cNvSpPr txBox="1"/>
          <p:nvPr>
            <p:ph type="body" idx="1"/>
          </p:nvPr>
        </p:nvSpPr>
        <p:spPr>
          <a:xfrm>
            <a:off x="1676400" y="2651477"/>
            <a:ext cx="13690782" cy="10200887"/>
          </a:xfrm>
          <a:prstGeom prst="rect">
            <a:avLst/>
          </a:prstGeom>
        </p:spPr>
        <p:txBody>
          <a:bodyPr/>
          <a:lstStyle/>
          <a:p>
            <a:pPr lvl="1" marL="481263" indent="-481263">
              <a:lnSpc>
                <a:spcPct val="110000"/>
              </a:lnSpc>
              <a:spcBef>
                <a:spcPts val="3000"/>
              </a:spcBef>
              <a:buSzPct val="100000"/>
              <a:buChar char="•"/>
              <a:defRPr sz="4800"/>
            </a:pPr>
            <a:r>
              <a:t>In November 2015, Google released TensorFlow</a:t>
            </a:r>
          </a:p>
          <a:p>
            <a:pPr lvl="1" marL="481263" indent="-481263">
              <a:lnSpc>
                <a:spcPct val="110000"/>
              </a:lnSpc>
              <a:spcBef>
                <a:spcPts val="3000"/>
              </a:spcBef>
              <a:buSzPct val="100000"/>
              <a:buChar char="•"/>
              <a:defRPr sz="4800"/>
            </a:pPr>
            <a:r>
              <a:t>TensorFlow is one of several closely related deep learning frameworks</a:t>
            </a:r>
          </a:p>
          <a:p>
            <a:pPr lvl="2" marL="1243263" indent="-481263">
              <a:lnSpc>
                <a:spcPct val="110000"/>
              </a:lnSpc>
              <a:spcBef>
                <a:spcPts val="1500"/>
              </a:spcBef>
              <a:buSzPct val="100000"/>
              <a:buChar char="•"/>
              <a:defRPr sz="4800"/>
            </a:pPr>
            <a:r>
              <a:t>Torch, Keras, Caffe, Theano</a:t>
            </a:r>
          </a:p>
        </p:txBody>
      </p:sp>
      <p:sp>
        <p:nvSpPr>
          <p:cNvPr id="437" name="Deep Learning Goes Open Source"/>
          <p:cNvSpPr txBox="1"/>
          <p:nvPr>
            <p:ph type="title"/>
          </p:nvPr>
        </p:nvSpPr>
        <p:spPr>
          <a:prstGeom prst="rect">
            <a:avLst/>
          </a:prstGeom>
        </p:spPr>
        <p:txBody>
          <a:bodyPr/>
          <a:lstStyle/>
          <a:p>
            <a:pPr/>
            <a:r>
              <a:t>Deep Learning Goes Open Source</a:t>
            </a:r>
          </a:p>
        </p:txBody>
      </p:sp>
      <p:pic>
        <p:nvPicPr>
          <p:cNvPr id="438" name="Google Shape;104;p21" descr="Google Shape;104;p21"/>
          <p:cNvPicPr>
            <a:picLocks noChangeAspect="1"/>
          </p:cNvPicPr>
          <p:nvPr/>
        </p:nvPicPr>
        <p:blipFill>
          <a:blip r:embed="rId2">
            <a:extLst/>
          </a:blip>
          <a:stretch>
            <a:fillRect/>
          </a:stretch>
        </p:blipFill>
        <p:spPr>
          <a:xfrm>
            <a:off x="15765922" y="2451557"/>
            <a:ext cx="7527467" cy="83811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3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3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36">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36" grpId="1"/>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Immediate interest and uptake"/>
          <p:cNvSpPr txBox="1"/>
          <p:nvPr>
            <p:ph type="body" sz="quarter" idx="1"/>
          </p:nvPr>
        </p:nvSpPr>
        <p:spPr>
          <a:xfrm>
            <a:off x="1676400" y="2651477"/>
            <a:ext cx="21031200" cy="2649664"/>
          </a:xfrm>
          <a:prstGeom prst="rect">
            <a:avLst/>
          </a:prstGeom>
        </p:spPr>
        <p:txBody>
          <a:bodyPr/>
          <a:lstStyle/>
          <a:p>
            <a:pPr lvl="1" marL="481263" indent="-481263">
              <a:lnSpc>
                <a:spcPct val="110000"/>
              </a:lnSpc>
              <a:spcBef>
                <a:spcPts val="3000"/>
              </a:spcBef>
              <a:buSzPct val="100000"/>
              <a:buChar char="•"/>
              <a:defRPr sz="4800"/>
            </a:pPr>
            <a:r>
              <a:t>Immediate interest and uptake</a:t>
            </a:r>
          </a:p>
        </p:txBody>
      </p:sp>
      <p:sp>
        <p:nvSpPr>
          <p:cNvPr id="441" name="TensorFlow"/>
          <p:cNvSpPr txBox="1"/>
          <p:nvPr>
            <p:ph type="title"/>
          </p:nvPr>
        </p:nvSpPr>
        <p:spPr>
          <a:prstGeom prst="rect">
            <a:avLst/>
          </a:prstGeom>
        </p:spPr>
        <p:txBody>
          <a:bodyPr/>
          <a:lstStyle/>
          <a:p>
            <a:pPr/>
            <a:r>
              <a:t>TensorFlow</a:t>
            </a:r>
          </a:p>
        </p:txBody>
      </p:sp>
      <p:pic>
        <p:nvPicPr>
          <p:cNvPr id="442" name="Google Shape;117;p23" descr="Google Shape;117;p23"/>
          <p:cNvPicPr>
            <a:picLocks noChangeAspect="1"/>
          </p:cNvPicPr>
          <p:nvPr/>
        </p:nvPicPr>
        <p:blipFill>
          <a:blip r:embed="rId2">
            <a:extLst/>
          </a:blip>
          <a:stretch>
            <a:fillRect/>
          </a:stretch>
        </p:blipFill>
        <p:spPr>
          <a:xfrm>
            <a:off x="5883996" y="4218730"/>
            <a:ext cx="12616008" cy="8327383"/>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Available for many platforms"/>
          <p:cNvSpPr txBox="1"/>
          <p:nvPr>
            <p:ph type="body" sz="quarter" idx="1"/>
          </p:nvPr>
        </p:nvSpPr>
        <p:spPr>
          <a:xfrm>
            <a:off x="1676400" y="2651477"/>
            <a:ext cx="21031200" cy="2649664"/>
          </a:xfrm>
          <a:prstGeom prst="rect">
            <a:avLst/>
          </a:prstGeom>
        </p:spPr>
        <p:txBody>
          <a:bodyPr/>
          <a:lstStyle/>
          <a:p>
            <a:pPr lvl="1" marL="481263" indent="-481263">
              <a:lnSpc>
                <a:spcPct val="110000"/>
              </a:lnSpc>
              <a:spcBef>
                <a:spcPts val="3000"/>
              </a:spcBef>
              <a:buSzPct val="100000"/>
              <a:buChar char="•"/>
              <a:defRPr sz="4800"/>
            </a:pPr>
            <a:r>
              <a:t>Available for many platforms</a:t>
            </a:r>
          </a:p>
        </p:txBody>
      </p:sp>
      <p:sp>
        <p:nvSpPr>
          <p:cNvPr id="445" name="TensorFlow"/>
          <p:cNvSpPr txBox="1"/>
          <p:nvPr>
            <p:ph type="title"/>
          </p:nvPr>
        </p:nvSpPr>
        <p:spPr>
          <a:prstGeom prst="rect">
            <a:avLst/>
          </a:prstGeom>
        </p:spPr>
        <p:txBody>
          <a:bodyPr/>
          <a:lstStyle/>
          <a:p>
            <a:pPr/>
            <a:r>
              <a:t>TensorFlow</a:t>
            </a:r>
          </a:p>
        </p:txBody>
      </p:sp>
      <p:pic>
        <p:nvPicPr>
          <p:cNvPr id="446" name="Google Shape;123;p24" descr="Google Shape;123;p24"/>
          <p:cNvPicPr>
            <a:picLocks noChangeAspect="1"/>
          </p:cNvPicPr>
          <p:nvPr/>
        </p:nvPicPr>
        <p:blipFill>
          <a:blip r:embed="rId2">
            <a:extLst/>
          </a:blip>
          <a:stretch>
            <a:fillRect/>
          </a:stretch>
        </p:blipFill>
        <p:spPr>
          <a:xfrm>
            <a:off x="4457217" y="4069597"/>
            <a:ext cx="15469566" cy="853071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Makes it much easier to create and deploy neural networks…"/>
          <p:cNvSpPr txBox="1"/>
          <p:nvPr>
            <p:ph type="body" idx="1"/>
          </p:nvPr>
        </p:nvSpPr>
        <p:spPr>
          <a:xfrm>
            <a:off x="1676400" y="2651477"/>
            <a:ext cx="21031200" cy="10200887"/>
          </a:xfrm>
          <a:prstGeom prst="rect">
            <a:avLst/>
          </a:prstGeom>
        </p:spPr>
        <p:txBody>
          <a:bodyPr/>
          <a:lstStyle/>
          <a:p>
            <a:pPr lvl="1" marL="481263" indent="-481263">
              <a:lnSpc>
                <a:spcPct val="110000"/>
              </a:lnSpc>
              <a:spcBef>
                <a:spcPts val="3000"/>
              </a:spcBef>
              <a:buSzPct val="100000"/>
              <a:buChar char="•"/>
              <a:defRPr sz="4800"/>
            </a:pPr>
            <a:r>
              <a:t>Makes it much easier to create and deploy neural networks</a:t>
            </a:r>
          </a:p>
          <a:p>
            <a:pPr lvl="1" marL="481263" indent="-481263">
              <a:lnSpc>
                <a:spcPct val="110000"/>
              </a:lnSpc>
              <a:spcBef>
                <a:spcPts val="3000"/>
              </a:spcBef>
              <a:buSzPct val="100000"/>
              <a:buChar char="•"/>
              <a:defRPr sz="4800"/>
            </a:pPr>
            <a:r>
              <a:t>Why did Google open source TensorFlow?</a:t>
            </a:r>
          </a:p>
          <a:p>
            <a:pPr lvl="2" marL="1243263" indent="-481263">
              <a:lnSpc>
                <a:spcPct val="110000"/>
              </a:lnSpc>
              <a:spcBef>
                <a:spcPts val="1500"/>
              </a:spcBef>
              <a:buSzPct val="100000"/>
              <a:buChar char="•"/>
              <a:defRPr sz="4800"/>
            </a:pPr>
            <a:r>
              <a:t>Encourage others to collaborate and contribute back to the TensorFlow package</a:t>
            </a:r>
          </a:p>
          <a:p>
            <a:pPr lvl="2" marL="1243263" indent="-481263">
              <a:lnSpc>
                <a:spcPct val="110000"/>
              </a:lnSpc>
              <a:spcBef>
                <a:spcPts val="1500"/>
              </a:spcBef>
              <a:buSzPct val="100000"/>
              <a:buChar char="•"/>
              <a:defRPr sz="4800"/>
            </a:pPr>
            <a:r>
              <a:t>Talent pipeline</a:t>
            </a:r>
          </a:p>
          <a:p>
            <a:pPr lvl="2" marL="1243263" indent="-481263">
              <a:lnSpc>
                <a:spcPct val="110000"/>
              </a:lnSpc>
              <a:spcBef>
                <a:spcPts val="1500"/>
              </a:spcBef>
              <a:buSzPct val="100000"/>
              <a:buChar char="•"/>
              <a:defRPr sz="4800"/>
            </a:pPr>
            <a:r>
              <a:t>Selling complementary services</a:t>
            </a:r>
          </a:p>
        </p:txBody>
      </p:sp>
      <p:sp>
        <p:nvSpPr>
          <p:cNvPr id="449" name="TensorFlow"/>
          <p:cNvSpPr txBox="1"/>
          <p:nvPr>
            <p:ph type="title"/>
          </p:nvPr>
        </p:nvSpPr>
        <p:spPr>
          <a:prstGeom prst="rect">
            <a:avLst/>
          </a:prstGeom>
        </p:spPr>
        <p:txBody>
          <a:bodyPr/>
          <a:lstStyle/>
          <a:p>
            <a:pPr/>
            <a:r>
              <a:t>TensorFlow</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4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4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4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4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4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44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48"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ubtitle 2"/>
          <p:cNvSpPr txBox="1"/>
          <p:nvPr>
            <p:ph type="body" sz="quarter" idx="1"/>
          </p:nvPr>
        </p:nvSpPr>
        <p:spPr>
          <a:xfrm>
            <a:off x="1151343" y="9100000"/>
            <a:ext cx="18288001" cy="1014765"/>
          </a:xfrm>
          <a:prstGeom prst="rect">
            <a:avLst/>
          </a:prstGeom>
        </p:spPr>
        <p:txBody>
          <a:bodyPr/>
          <a:lstStyle/>
          <a:p>
            <a:pPr/>
            <a:r>
              <a:t>AI-Driven Business Transformation</a:t>
            </a:r>
          </a:p>
        </p:txBody>
      </p:sp>
      <p:sp>
        <p:nvSpPr>
          <p:cNvPr id="247" name="Text Placeholder 5"/>
          <p:cNvSpPr/>
          <p:nvPr/>
        </p:nvSpPr>
        <p:spPr>
          <a:xfrm>
            <a:off x="1151343" y="10852057"/>
            <a:ext cx="22287777" cy="154441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113000"/>
              </a:lnSpc>
              <a:spcBef>
                <a:spcPts val="1600"/>
              </a:spcBef>
              <a:defRPr sz="4400">
                <a:solidFill>
                  <a:schemeClr val="accent4"/>
                </a:solidFill>
                <a:latin typeface="Garamond"/>
                <a:ea typeface="Garamond"/>
                <a:cs typeface="Garamond"/>
                <a:sym typeface="Garamond"/>
              </a:defRPr>
            </a:lvl1pPr>
          </a:lstStyle>
          <a:p>
            <a:pPr/>
            <a:r>
              <a:t>Kartik Hosanagar, Professor of Operations, Information and Decisions</a:t>
            </a:r>
          </a:p>
        </p:txBody>
      </p:sp>
      <p:sp>
        <p:nvSpPr>
          <p:cNvPr id="248" name="Title 1"/>
          <p:cNvSpPr txBox="1"/>
          <p:nvPr>
            <p:ph type="title"/>
          </p:nvPr>
        </p:nvSpPr>
        <p:spPr>
          <a:xfrm>
            <a:off x="1151341" y="6833844"/>
            <a:ext cx="21697902" cy="2111119"/>
          </a:xfrm>
          <a:prstGeom prst="rect">
            <a:avLst/>
          </a:prstGeom>
        </p:spPr>
        <p:txBody>
          <a:bodyPr/>
          <a:lstStyle/>
          <a:p>
            <a:pPr/>
            <a:r>
              <a:t>AI Strategy and Governance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Subtitle 2"/>
          <p:cNvSpPr txBox="1"/>
          <p:nvPr>
            <p:ph type="body" sz="quarter" idx="1"/>
          </p:nvPr>
        </p:nvSpPr>
        <p:spPr>
          <a:xfrm>
            <a:off x="1151343" y="9240193"/>
            <a:ext cx="20432591" cy="1316634"/>
          </a:xfrm>
          <a:prstGeom prst="rect">
            <a:avLst/>
          </a:prstGeom>
        </p:spPr>
        <p:txBody>
          <a:bodyPr/>
          <a:lstStyle/>
          <a:p>
            <a:pPr/>
            <a:r>
              <a:t>Economics of AI: Skills</a:t>
            </a:r>
          </a:p>
        </p:txBody>
      </p:sp>
      <p:sp>
        <p:nvSpPr>
          <p:cNvPr id="452" name="Text Placeholder 5"/>
          <p:cNvSpPr/>
          <p:nvPr>
            <p:ph type="body" idx="21"/>
          </p:nvPr>
        </p:nvSpPr>
        <p:spPr>
          <a:xfrm>
            <a:off x="1151343" y="10852057"/>
            <a:ext cx="22287777" cy="1014765"/>
          </a:xfrm>
          <a:prstGeom prst="rect">
            <a:avLst/>
          </a:prstGeom>
          <a:extLst>
            <a:ext uri="{C572A759-6A51-4108-AA02-DFA0A04FC94B}">
              <ma14:wrappingTextBoxFlag xmlns:ma14="http://schemas.microsoft.com/office/mac/drawingml/2011/main" val="1"/>
            </a:ext>
          </a:extLst>
        </p:spPr>
        <p:txBody>
          <a:bodyPr/>
          <a:lstStyle>
            <a:lvl1pPr>
              <a:defRPr>
                <a:solidFill>
                  <a:schemeClr val="accent4"/>
                </a:solidFill>
                <a:latin typeface="Garamond"/>
                <a:ea typeface="Garamond"/>
                <a:cs typeface="Garamond"/>
                <a:sym typeface="Garamond"/>
              </a:defRPr>
            </a:lvl1pPr>
          </a:lstStyle>
          <a:p>
            <a:pPr/>
            <a:r>
              <a:t>Prasanna (Sonny) Tambe, Associate Professor of Operations, Information and Decisions</a:t>
            </a:r>
          </a:p>
        </p:txBody>
      </p:sp>
      <p:sp>
        <p:nvSpPr>
          <p:cNvPr id="453" name="Title 1"/>
          <p:cNvSpPr txBox="1"/>
          <p:nvPr>
            <p:ph type="title"/>
          </p:nvPr>
        </p:nvSpPr>
        <p:spPr>
          <a:xfrm>
            <a:off x="1151341" y="6833844"/>
            <a:ext cx="21697902" cy="2111119"/>
          </a:xfrm>
          <a:prstGeom prst="rect">
            <a:avLst/>
          </a:prstGeom>
        </p:spPr>
        <p:txBody>
          <a:bodyPr/>
          <a:lstStyle/>
          <a:p>
            <a:pPr/>
            <a:r>
              <a:t>AI Strategy and Governance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Release of TensorFlow and similar packages significantly changes the talent profile that firms need to implement deep learning solutions…"/>
          <p:cNvSpPr txBox="1"/>
          <p:nvPr>
            <p:ph type="body" idx="1"/>
          </p:nvPr>
        </p:nvSpPr>
        <p:spPr>
          <a:xfrm>
            <a:off x="1676400" y="2651477"/>
            <a:ext cx="21031200" cy="10200887"/>
          </a:xfrm>
          <a:prstGeom prst="rect">
            <a:avLst/>
          </a:prstGeom>
        </p:spPr>
        <p:txBody>
          <a:bodyPr/>
          <a:lstStyle/>
          <a:p>
            <a:pPr lvl="1" marL="481263" indent="-481263">
              <a:lnSpc>
                <a:spcPct val="110000"/>
              </a:lnSpc>
              <a:spcBef>
                <a:spcPts val="3000"/>
              </a:spcBef>
              <a:buSzPct val="100000"/>
              <a:buChar char="•"/>
              <a:defRPr sz="4800"/>
            </a:pPr>
            <a:r>
              <a:t>Release of TensorFlow and similar packages significantly changes the talent profile that firms need to implement deep learning solutions</a:t>
            </a:r>
          </a:p>
          <a:p>
            <a:pPr lvl="1" marL="481263" indent="-481263">
              <a:lnSpc>
                <a:spcPct val="110000"/>
              </a:lnSpc>
              <a:spcBef>
                <a:spcPts val="3000"/>
              </a:spcBef>
              <a:buSzPct val="100000"/>
              <a:buChar char="•"/>
              <a:defRPr sz="4800"/>
            </a:pPr>
            <a:r>
              <a:t>Becoming even easier to use deep learning software</a:t>
            </a:r>
          </a:p>
          <a:p>
            <a:pPr lvl="2" marL="1243263" indent="-481263">
              <a:lnSpc>
                <a:spcPct val="110000"/>
              </a:lnSpc>
              <a:spcBef>
                <a:spcPts val="1500"/>
              </a:spcBef>
              <a:buSzPct val="100000"/>
              <a:buChar char="•"/>
              <a:defRPr sz="4800"/>
            </a:pPr>
            <a:r>
              <a:t>Better user interfaces are being developed to take advantage of these types of frameworks</a:t>
            </a:r>
          </a:p>
        </p:txBody>
      </p:sp>
      <p:sp>
        <p:nvSpPr>
          <p:cNvPr id="456" name="New Tools and Interfaces"/>
          <p:cNvSpPr txBox="1"/>
          <p:nvPr>
            <p:ph type="title"/>
          </p:nvPr>
        </p:nvSpPr>
        <p:spPr>
          <a:prstGeom prst="rect">
            <a:avLst/>
          </a:prstGeom>
        </p:spPr>
        <p:txBody>
          <a:bodyPr/>
          <a:lstStyle/>
          <a:p>
            <a:pPr/>
            <a:r>
              <a:t>New Tools and Interfaces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5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5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5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55">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55" grpId="1"/>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No-code Tools: Teachable Machine"/>
          <p:cNvSpPr txBox="1"/>
          <p:nvPr>
            <p:ph type="title"/>
          </p:nvPr>
        </p:nvSpPr>
        <p:spPr>
          <a:prstGeom prst="rect">
            <a:avLst/>
          </a:prstGeom>
        </p:spPr>
        <p:txBody>
          <a:bodyPr/>
          <a:lstStyle/>
          <a:p>
            <a:pPr/>
            <a:r>
              <a:t>No-code Tools: Teachable Machine</a:t>
            </a:r>
          </a:p>
        </p:txBody>
      </p:sp>
      <p:pic>
        <p:nvPicPr>
          <p:cNvPr id="459" name="Google Shape;166;p32" descr="Google Shape;166;p32"/>
          <p:cNvPicPr>
            <a:picLocks noChangeAspect="1"/>
          </p:cNvPicPr>
          <p:nvPr/>
        </p:nvPicPr>
        <p:blipFill>
          <a:blip r:embed="rId2">
            <a:extLst/>
          </a:blip>
          <a:stretch>
            <a:fillRect/>
          </a:stretch>
        </p:blipFill>
        <p:spPr>
          <a:xfrm>
            <a:off x="2854920" y="2663006"/>
            <a:ext cx="18674258" cy="9841279"/>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Further lowers entry barriers for applying ML algorithms…"/>
          <p:cNvSpPr txBox="1"/>
          <p:nvPr>
            <p:ph type="body" idx="1"/>
          </p:nvPr>
        </p:nvSpPr>
        <p:spPr>
          <a:xfrm>
            <a:off x="1676400" y="2651477"/>
            <a:ext cx="21031200" cy="10200887"/>
          </a:xfrm>
          <a:prstGeom prst="rect">
            <a:avLst/>
          </a:prstGeom>
        </p:spPr>
        <p:txBody>
          <a:bodyPr/>
          <a:lstStyle/>
          <a:p>
            <a:pPr lvl="1" marL="481263" indent="-481263">
              <a:lnSpc>
                <a:spcPct val="110000"/>
              </a:lnSpc>
              <a:spcBef>
                <a:spcPts val="3000"/>
              </a:spcBef>
              <a:buSzPct val="100000"/>
              <a:buChar char="•"/>
              <a:defRPr sz="4800"/>
            </a:pPr>
            <a:r>
              <a:t>Further lowers entry barriers for applying ML algorithms</a:t>
            </a:r>
          </a:p>
          <a:p>
            <a:pPr lvl="1" marL="481263" indent="-481263">
              <a:lnSpc>
                <a:spcPct val="110000"/>
              </a:lnSpc>
              <a:spcBef>
                <a:spcPts val="3000"/>
              </a:spcBef>
              <a:buSzPct val="100000"/>
              <a:buChar char="•"/>
              <a:defRPr sz="4800"/>
            </a:pPr>
            <a:r>
              <a:t>Ever easier to deploy AI applications, even with little coding background</a:t>
            </a:r>
          </a:p>
          <a:p>
            <a:pPr lvl="1" marL="481263" indent="-481263">
              <a:lnSpc>
                <a:spcPct val="110000"/>
              </a:lnSpc>
              <a:spcBef>
                <a:spcPts val="3000"/>
              </a:spcBef>
              <a:buSzPct val="100000"/>
              <a:buChar char="•"/>
              <a:defRPr sz="4800"/>
            </a:pPr>
            <a:r>
              <a:t>Makes it easier for AI ideas and innovation to be realized</a:t>
            </a:r>
          </a:p>
        </p:txBody>
      </p:sp>
      <p:sp>
        <p:nvSpPr>
          <p:cNvPr id="462" name="New Tools and Interfaces"/>
          <p:cNvSpPr txBox="1"/>
          <p:nvPr>
            <p:ph type="title"/>
          </p:nvPr>
        </p:nvSpPr>
        <p:spPr>
          <a:prstGeom prst="rect">
            <a:avLst/>
          </a:prstGeom>
        </p:spPr>
        <p:txBody>
          <a:bodyPr/>
          <a:lstStyle/>
          <a:p>
            <a:pPr/>
            <a:r>
              <a:t>New Tools and Interfaces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6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6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61">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61" grpId="1"/>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Easier than ever for employees in different sectors or different verticals (marketing, finance, HR) to engage directly with AI…"/>
          <p:cNvSpPr txBox="1"/>
          <p:nvPr>
            <p:ph type="body" idx="1"/>
          </p:nvPr>
        </p:nvSpPr>
        <p:spPr>
          <a:xfrm>
            <a:off x="1676400" y="2651477"/>
            <a:ext cx="21031200" cy="10200887"/>
          </a:xfrm>
          <a:prstGeom prst="rect">
            <a:avLst/>
          </a:prstGeom>
        </p:spPr>
        <p:txBody>
          <a:bodyPr/>
          <a:lstStyle/>
          <a:p>
            <a:pPr lvl="1" marL="481263" indent="-481263">
              <a:lnSpc>
                <a:spcPct val="110000"/>
              </a:lnSpc>
              <a:spcBef>
                <a:spcPts val="3000"/>
              </a:spcBef>
              <a:buSzPct val="100000"/>
              <a:buChar char="•"/>
              <a:defRPr sz="4800"/>
            </a:pPr>
            <a:r>
              <a:t>Easier than ever for employees in different sectors or different verticals (marketing, finance, HR) to engage directly with AI</a:t>
            </a:r>
          </a:p>
          <a:p>
            <a:pPr lvl="1" marL="481263" indent="-481263">
              <a:lnSpc>
                <a:spcPct val="110000"/>
              </a:lnSpc>
              <a:spcBef>
                <a:spcPts val="3000"/>
              </a:spcBef>
              <a:buSzPct val="100000"/>
              <a:buChar char="•"/>
              <a:defRPr sz="4800"/>
            </a:pPr>
            <a:r>
              <a:t>As we remove the “skills” bottleneck, what’s next?</a:t>
            </a:r>
          </a:p>
          <a:p>
            <a:pPr lvl="2" marL="1243263" indent="-481263">
              <a:lnSpc>
                <a:spcPct val="110000"/>
              </a:lnSpc>
              <a:spcBef>
                <a:spcPts val="1500"/>
              </a:spcBef>
              <a:buSzPct val="100000"/>
              <a:buChar char="•"/>
              <a:defRPr sz="4800"/>
            </a:pPr>
            <a:r>
              <a:t>Data and computation</a:t>
            </a:r>
          </a:p>
        </p:txBody>
      </p:sp>
      <p:sp>
        <p:nvSpPr>
          <p:cNvPr id="465" name="New Tools and Interfaces"/>
          <p:cNvSpPr txBox="1"/>
          <p:nvPr>
            <p:ph type="title"/>
          </p:nvPr>
        </p:nvSpPr>
        <p:spPr>
          <a:prstGeom prst="rect">
            <a:avLst/>
          </a:prstGeom>
        </p:spPr>
        <p:txBody>
          <a:bodyPr/>
          <a:lstStyle/>
          <a:p>
            <a:pPr/>
            <a:r>
              <a:t>New Tools and Interfaces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6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6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64">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64" grpId="1"/>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Subtitle 2"/>
          <p:cNvSpPr txBox="1"/>
          <p:nvPr>
            <p:ph type="body" sz="quarter" idx="1"/>
          </p:nvPr>
        </p:nvSpPr>
        <p:spPr>
          <a:xfrm>
            <a:off x="1151343" y="9240193"/>
            <a:ext cx="20432591" cy="1316634"/>
          </a:xfrm>
          <a:prstGeom prst="rect">
            <a:avLst/>
          </a:prstGeom>
        </p:spPr>
        <p:txBody>
          <a:bodyPr/>
          <a:lstStyle/>
          <a:p>
            <a:pPr/>
            <a:r>
              <a:t>Economics of AI: Compute</a:t>
            </a:r>
          </a:p>
        </p:txBody>
      </p:sp>
      <p:sp>
        <p:nvSpPr>
          <p:cNvPr id="468" name="Text Placeholder 5"/>
          <p:cNvSpPr/>
          <p:nvPr>
            <p:ph type="body" idx="21"/>
          </p:nvPr>
        </p:nvSpPr>
        <p:spPr>
          <a:xfrm>
            <a:off x="1151343" y="10852057"/>
            <a:ext cx="22287777" cy="1014765"/>
          </a:xfrm>
          <a:prstGeom prst="rect">
            <a:avLst/>
          </a:prstGeom>
          <a:extLst>
            <a:ext uri="{C572A759-6A51-4108-AA02-DFA0A04FC94B}">
              <ma14:wrappingTextBoxFlag xmlns:ma14="http://schemas.microsoft.com/office/mac/drawingml/2011/main" val="1"/>
            </a:ext>
          </a:extLst>
        </p:spPr>
        <p:txBody>
          <a:bodyPr/>
          <a:lstStyle>
            <a:lvl1pPr>
              <a:defRPr>
                <a:solidFill>
                  <a:schemeClr val="accent4"/>
                </a:solidFill>
                <a:latin typeface="Garamond"/>
                <a:ea typeface="Garamond"/>
                <a:cs typeface="Garamond"/>
                <a:sym typeface="Garamond"/>
              </a:defRPr>
            </a:lvl1pPr>
          </a:lstStyle>
          <a:p>
            <a:pPr/>
            <a:r>
              <a:t>Prasanna (Sonny) Tambe, Associate Professor of Operations, Information and Decisions</a:t>
            </a:r>
          </a:p>
        </p:txBody>
      </p:sp>
      <p:sp>
        <p:nvSpPr>
          <p:cNvPr id="469" name="Title 1"/>
          <p:cNvSpPr txBox="1"/>
          <p:nvPr>
            <p:ph type="title"/>
          </p:nvPr>
        </p:nvSpPr>
        <p:spPr>
          <a:xfrm>
            <a:off x="1151341" y="6833844"/>
            <a:ext cx="21697902" cy="2111119"/>
          </a:xfrm>
          <a:prstGeom prst="rect">
            <a:avLst/>
          </a:prstGeom>
        </p:spPr>
        <p:txBody>
          <a:bodyPr/>
          <a:lstStyle/>
          <a:p>
            <a:pPr/>
            <a:r>
              <a:t>AI Strategy and Governance</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Moore’s Law Has Driven Decades of Tech Progress"/>
          <p:cNvSpPr txBox="1"/>
          <p:nvPr>
            <p:ph type="title"/>
          </p:nvPr>
        </p:nvSpPr>
        <p:spPr>
          <a:prstGeom prst="rect">
            <a:avLst/>
          </a:prstGeom>
        </p:spPr>
        <p:txBody>
          <a:bodyPr/>
          <a:lstStyle/>
          <a:p>
            <a:pPr/>
            <a:r>
              <a:t>Moore’s Law Has Driven Decades of Tech Progress</a:t>
            </a:r>
          </a:p>
        </p:txBody>
      </p:sp>
      <p:pic>
        <p:nvPicPr>
          <p:cNvPr id="472" name="Google Shape;203;p39" descr="Google Shape;203;p39"/>
          <p:cNvPicPr>
            <a:picLocks noChangeAspect="1"/>
          </p:cNvPicPr>
          <p:nvPr/>
        </p:nvPicPr>
        <p:blipFill>
          <a:blip r:embed="rId2">
            <a:extLst/>
          </a:blip>
          <a:srcRect l="2511" t="3834" r="2511" b="2800"/>
          <a:stretch>
            <a:fillRect/>
          </a:stretch>
        </p:blipFill>
        <p:spPr>
          <a:xfrm>
            <a:off x="5066506" y="2482007"/>
            <a:ext cx="14250912" cy="10214904"/>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Computational demands for ML are outpacing these computing improvements…"/>
          <p:cNvSpPr txBox="1"/>
          <p:nvPr>
            <p:ph type="body" sz="half" idx="1"/>
          </p:nvPr>
        </p:nvSpPr>
        <p:spPr>
          <a:xfrm>
            <a:off x="1676400" y="2651477"/>
            <a:ext cx="21031200" cy="3676206"/>
          </a:xfrm>
          <a:prstGeom prst="rect">
            <a:avLst/>
          </a:prstGeom>
        </p:spPr>
        <p:txBody>
          <a:bodyPr/>
          <a:lstStyle/>
          <a:p>
            <a:pPr lvl="1" marL="481263" indent="-481263">
              <a:lnSpc>
                <a:spcPct val="110000"/>
              </a:lnSpc>
              <a:spcBef>
                <a:spcPts val="3000"/>
              </a:spcBef>
              <a:buSzPct val="100000"/>
              <a:buChar char="•"/>
              <a:defRPr sz="4800"/>
            </a:pPr>
            <a:r>
              <a:t>Computational demands for ML are outpacing these computing improvements</a:t>
            </a:r>
          </a:p>
          <a:p>
            <a:pPr lvl="1" marL="481263" indent="-481263">
              <a:lnSpc>
                <a:spcPct val="110000"/>
              </a:lnSpc>
              <a:spcBef>
                <a:spcPts val="3000"/>
              </a:spcBef>
              <a:buSzPct val="100000"/>
              <a:buChar char="•"/>
              <a:defRPr sz="4800"/>
            </a:pPr>
            <a:r>
              <a:t>In response, deep learning hardware is becoming better and increasingly specialized</a:t>
            </a:r>
          </a:p>
        </p:txBody>
      </p:sp>
      <p:sp>
        <p:nvSpPr>
          <p:cNvPr id="475" name="Moore’s Law Has Driven Decades of Tech Progress"/>
          <p:cNvSpPr txBox="1"/>
          <p:nvPr>
            <p:ph type="title"/>
          </p:nvPr>
        </p:nvSpPr>
        <p:spPr>
          <a:prstGeom prst="rect">
            <a:avLst/>
          </a:prstGeom>
        </p:spPr>
        <p:txBody>
          <a:bodyPr/>
          <a:lstStyle/>
          <a:p>
            <a:pPr/>
            <a:r>
              <a:t>Moore’s Law Has Driven Decades of Tech Progress</a:t>
            </a:r>
          </a:p>
        </p:txBody>
      </p:sp>
      <p:grpSp>
        <p:nvGrpSpPr>
          <p:cNvPr id="484" name="Group"/>
          <p:cNvGrpSpPr/>
          <p:nvPr/>
        </p:nvGrpSpPr>
        <p:grpSpPr>
          <a:xfrm>
            <a:off x="3396347" y="7230988"/>
            <a:ext cx="17591306" cy="4872714"/>
            <a:chOff x="0" y="0"/>
            <a:chExt cx="17591305" cy="4872712"/>
          </a:xfrm>
        </p:grpSpPr>
        <p:pic>
          <p:nvPicPr>
            <p:cNvPr id="476" name="Google Shape;214;p41" descr="Google Shape;214;p41"/>
            <p:cNvPicPr>
              <a:picLocks noChangeAspect="1"/>
            </p:cNvPicPr>
            <p:nvPr/>
          </p:nvPicPr>
          <p:blipFill>
            <a:blip r:embed="rId2">
              <a:extLst/>
            </a:blip>
            <a:srcRect l="19889" t="0" r="20472" b="0"/>
            <a:stretch>
              <a:fillRect/>
            </a:stretch>
          </p:blipFill>
          <p:spPr>
            <a:xfrm>
              <a:off x="13781305" y="1137515"/>
              <a:ext cx="3810001" cy="3523481"/>
            </a:xfrm>
            <a:prstGeom prst="rect">
              <a:avLst/>
            </a:prstGeom>
            <a:ln w="12700" cap="flat">
              <a:noFill/>
              <a:miter lim="400000"/>
            </a:ln>
            <a:effectLst>
              <a:outerShdw sx="100000" sy="100000" kx="0" ky="0" algn="b" rotWithShape="0" blurRad="63500" dist="19050" dir="5400000">
                <a:srgbClr val="000000">
                  <a:alpha val="50000"/>
                </a:srgbClr>
              </a:outerShdw>
            </a:effectLst>
          </p:spPr>
        </p:pic>
        <p:pic>
          <p:nvPicPr>
            <p:cNvPr id="477" name="Google Shape;215;p41" descr="Google Shape;215;p41"/>
            <p:cNvPicPr>
              <a:picLocks noChangeAspect="1"/>
            </p:cNvPicPr>
            <p:nvPr/>
          </p:nvPicPr>
          <p:blipFill>
            <a:blip r:embed="rId3">
              <a:extLst/>
            </a:blip>
            <a:stretch>
              <a:fillRect/>
            </a:stretch>
          </p:blipFill>
          <p:spPr>
            <a:xfrm>
              <a:off x="5950272" y="925776"/>
              <a:ext cx="5289709" cy="3946937"/>
            </a:xfrm>
            <a:prstGeom prst="rect">
              <a:avLst/>
            </a:prstGeom>
            <a:ln w="12700" cap="flat">
              <a:noFill/>
              <a:miter lim="400000"/>
            </a:ln>
            <a:effectLst/>
          </p:spPr>
        </p:pic>
        <p:pic>
          <p:nvPicPr>
            <p:cNvPr id="478" name="Google Shape;216;p41" descr="Google Shape;216;p41"/>
            <p:cNvPicPr>
              <a:picLocks noChangeAspect="1"/>
            </p:cNvPicPr>
            <p:nvPr/>
          </p:nvPicPr>
          <p:blipFill>
            <a:blip r:embed="rId4">
              <a:extLst/>
            </a:blip>
            <a:stretch>
              <a:fillRect/>
            </a:stretch>
          </p:blipFill>
          <p:spPr>
            <a:xfrm>
              <a:off x="0" y="1261888"/>
              <a:ext cx="3810000" cy="3274712"/>
            </a:xfrm>
            <a:prstGeom prst="rect">
              <a:avLst/>
            </a:prstGeom>
            <a:ln w="12700" cap="flat">
              <a:noFill/>
              <a:miter lim="400000"/>
            </a:ln>
            <a:effectLst/>
          </p:spPr>
        </p:pic>
        <p:sp>
          <p:nvSpPr>
            <p:cNvPr id="479" name="CPU"/>
            <p:cNvSpPr txBox="1"/>
            <p:nvPr/>
          </p:nvSpPr>
          <p:spPr>
            <a:xfrm>
              <a:off x="1163677" y="0"/>
              <a:ext cx="1482647" cy="861438"/>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sz="4800">
                  <a:solidFill>
                    <a:schemeClr val="accent4"/>
                  </a:solidFill>
                </a:defRPr>
              </a:lvl1pPr>
            </a:lstStyle>
            <a:p>
              <a:pPr/>
              <a:r>
                <a:t>CPU</a:t>
              </a:r>
            </a:p>
          </p:txBody>
        </p:sp>
        <p:sp>
          <p:nvSpPr>
            <p:cNvPr id="480" name="GPU"/>
            <p:cNvSpPr txBox="1"/>
            <p:nvPr/>
          </p:nvSpPr>
          <p:spPr>
            <a:xfrm>
              <a:off x="8069136" y="0"/>
              <a:ext cx="1516580" cy="861438"/>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sz="4800">
                  <a:solidFill>
                    <a:schemeClr val="accent4"/>
                  </a:solidFill>
                </a:defRPr>
              </a:lvl1pPr>
            </a:lstStyle>
            <a:p>
              <a:pPr/>
              <a:r>
                <a:t>GPU</a:t>
              </a:r>
            </a:p>
          </p:txBody>
        </p:sp>
        <p:sp>
          <p:nvSpPr>
            <p:cNvPr id="481" name="TPU"/>
            <p:cNvSpPr txBox="1"/>
            <p:nvPr/>
          </p:nvSpPr>
          <p:spPr>
            <a:xfrm>
              <a:off x="14928015" y="0"/>
              <a:ext cx="1414781" cy="861438"/>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sz="4800">
                  <a:solidFill>
                    <a:schemeClr val="accent4"/>
                  </a:solidFill>
                </a:defRPr>
              </a:lvl1pPr>
            </a:lstStyle>
            <a:p>
              <a:pPr/>
              <a:r>
                <a:t>TPU</a:t>
              </a:r>
            </a:p>
          </p:txBody>
        </p:sp>
        <p:sp>
          <p:nvSpPr>
            <p:cNvPr id="482" name="Arrow 11"/>
            <p:cNvSpPr/>
            <p:nvPr/>
          </p:nvSpPr>
          <p:spPr>
            <a:xfrm>
              <a:off x="12015579" y="2526507"/>
              <a:ext cx="990125" cy="7454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chemeClr val="accent4"/>
            </a:solidFill>
            <a:ln w="12700" cap="flat">
              <a:noFill/>
              <a:miter lim="400000"/>
            </a:ln>
            <a:effectLst/>
          </p:spPr>
          <p:txBody>
            <a:bodyPr wrap="square" lIns="91439" tIns="91439" rIns="91439" bIns="91439" numCol="1" anchor="ctr">
              <a:noAutofit/>
            </a:bodyPr>
            <a:lstStyle/>
            <a:p>
              <a:pPr>
                <a:lnSpc>
                  <a:spcPct val="113000"/>
                </a:lnSpc>
                <a:spcBef>
                  <a:spcPts val="1600"/>
                </a:spcBef>
                <a:defRPr sz="4400">
                  <a:solidFill>
                    <a:schemeClr val="accent4"/>
                  </a:solidFill>
                  <a:latin typeface="Garamond"/>
                  <a:ea typeface="Garamond"/>
                  <a:cs typeface="Garamond"/>
                  <a:sym typeface="Garamond"/>
                </a:defRPr>
              </a:pPr>
            </a:p>
          </p:txBody>
        </p:sp>
        <p:sp>
          <p:nvSpPr>
            <p:cNvPr id="483" name="Arrow 11"/>
            <p:cNvSpPr/>
            <p:nvPr/>
          </p:nvSpPr>
          <p:spPr>
            <a:xfrm>
              <a:off x="4512074" y="2653507"/>
              <a:ext cx="990125" cy="7454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chemeClr val="accent4"/>
            </a:solidFill>
            <a:ln w="12700" cap="flat">
              <a:noFill/>
              <a:miter lim="400000"/>
            </a:ln>
            <a:effectLst/>
          </p:spPr>
          <p:txBody>
            <a:bodyPr wrap="square" lIns="91439" tIns="91439" rIns="91439" bIns="91439" numCol="1" anchor="ctr">
              <a:noAutofit/>
            </a:bodyPr>
            <a:lstStyle/>
            <a:p>
              <a:pPr>
                <a:lnSpc>
                  <a:spcPct val="113000"/>
                </a:lnSpc>
                <a:spcBef>
                  <a:spcPts val="1600"/>
                </a:spcBef>
                <a:defRPr sz="4400">
                  <a:solidFill>
                    <a:schemeClr val="accent4"/>
                  </a:solidFill>
                  <a:latin typeface="Garamond"/>
                  <a:ea typeface="Garamond"/>
                  <a:cs typeface="Garamond"/>
                  <a:sym typeface="Garamond"/>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7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2" fill="hold">
                                  <p:stCondLst>
                                    <p:cond delay="0"/>
                                  </p:stCondLst>
                                  <p:iterate type="el" backwards="0">
                                    <p:tmAbs val="0"/>
                                  </p:iterate>
                                  <p:childTnLst>
                                    <p:set>
                                      <p:cBhvr>
                                        <p:cTn id="16" fill="hold"/>
                                        <p:tgtEl>
                                          <p:spTgt spid="4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74" grpId="1"/>
      <p:bldP build="whole" bldLvl="1" animBg="1" rev="0" advAuto="0" spid="484" grpId="2"/>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Google’s TPU"/>
          <p:cNvSpPr txBox="1"/>
          <p:nvPr>
            <p:ph type="title"/>
          </p:nvPr>
        </p:nvSpPr>
        <p:spPr>
          <a:prstGeom prst="rect">
            <a:avLst/>
          </a:prstGeom>
        </p:spPr>
        <p:txBody>
          <a:bodyPr/>
          <a:lstStyle/>
          <a:p>
            <a:pPr/>
            <a:r>
              <a:t>Google’s TPU</a:t>
            </a:r>
          </a:p>
        </p:txBody>
      </p:sp>
      <p:pic>
        <p:nvPicPr>
          <p:cNvPr id="487" name="Google Shape;231;p43" descr="Google Shape;231;p43"/>
          <p:cNvPicPr>
            <a:picLocks noChangeAspect="1"/>
          </p:cNvPicPr>
          <p:nvPr/>
        </p:nvPicPr>
        <p:blipFill>
          <a:blip r:embed="rId2">
            <a:extLst/>
          </a:blip>
          <a:srcRect l="0" t="0" r="0" b="22274"/>
          <a:stretch>
            <a:fillRect/>
          </a:stretch>
        </p:blipFill>
        <p:spPr>
          <a:xfrm>
            <a:off x="3838575" y="6190369"/>
            <a:ext cx="16706961" cy="5863566"/>
          </a:xfrm>
          <a:prstGeom prst="rect">
            <a:avLst/>
          </a:prstGeom>
          <a:ln w="12700">
            <a:miter lim="400000"/>
          </a:ln>
        </p:spPr>
      </p:pic>
      <p:pic>
        <p:nvPicPr>
          <p:cNvPr id="488" name="tpu_combinedboard_angleimage2.jpg" descr="tpu_combinedboard_angleimage2.jpg"/>
          <p:cNvPicPr>
            <a:picLocks noChangeAspect="1"/>
          </p:cNvPicPr>
          <p:nvPr/>
        </p:nvPicPr>
        <p:blipFill>
          <a:blip r:embed="rId3">
            <a:extLst/>
          </a:blip>
          <a:stretch>
            <a:fillRect/>
          </a:stretch>
        </p:blipFill>
        <p:spPr>
          <a:xfrm>
            <a:off x="8782745" y="2299130"/>
            <a:ext cx="6818510" cy="3579718"/>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Emerging Battle for the AI Stack"/>
          <p:cNvSpPr txBox="1"/>
          <p:nvPr>
            <p:ph type="title"/>
          </p:nvPr>
        </p:nvSpPr>
        <p:spPr>
          <a:prstGeom prst="rect">
            <a:avLst/>
          </a:prstGeom>
        </p:spPr>
        <p:txBody>
          <a:bodyPr/>
          <a:lstStyle/>
          <a:p>
            <a:pPr/>
            <a:r>
              <a:t>Emerging Battle for the AI Stack</a:t>
            </a:r>
          </a:p>
        </p:txBody>
      </p:sp>
      <p:pic>
        <p:nvPicPr>
          <p:cNvPr id="491" name="Google Shape;238;p44" descr="Google Shape;238;p44"/>
          <p:cNvPicPr>
            <a:picLocks noChangeAspect="1"/>
          </p:cNvPicPr>
          <p:nvPr/>
        </p:nvPicPr>
        <p:blipFill>
          <a:blip r:embed="rId2">
            <a:extLst/>
          </a:blip>
          <a:stretch>
            <a:fillRect/>
          </a:stretch>
        </p:blipFill>
        <p:spPr>
          <a:xfrm>
            <a:off x="3121431" y="2763705"/>
            <a:ext cx="18141139" cy="9245208"/>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AI: An Opportunity and a Risk"/>
          <p:cNvSpPr txBox="1"/>
          <p:nvPr>
            <p:ph type="title"/>
          </p:nvPr>
        </p:nvSpPr>
        <p:spPr>
          <a:prstGeom prst="rect">
            <a:avLst/>
          </a:prstGeom>
        </p:spPr>
        <p:txBody>
          <a:bodyPr/>
          <a:lstStyle/>
          <a:p>
            <a:pPr/>
            <a:r>
              <a:t>AI: An Opportunity and a Risk</a:t>
            </a:r>
          </a:p>
        </p:txBody>
      </p:sp>
      <p:pic>
        <p:nvPicPr>
          <p:cNvPr id="251" name="Picture 16" descr="Picture 16"/>
          <p:cNvPicPr>
            <a:picLocks noChangeAspect="0"/>
          </p:cNvPicPr>
          <p:nvPr/>
        </p:nvPicPr>
        <p:blipFill>
          <a:blip r:embed="rId2">
            <a:extLst/>
          </a:blip>
          <a:stretch>
            <a:fillRect/>
          </a:stretch>
        </p:blipFill>
        <p:spPr>
          <a:xfrm>
            <a:off x="7281219" y="1982805"/>
            <a:ext cx="274321" cy="274321"/>
          </a:xfrm>
          <a:prstGeom prst="rect">
            <a:avLst/>
          </a:prstGeom>
          <a:ln w="12700">
            <a:miter lim="400000"/>
          </a:ln>
        </p:spPr>
      </p:pic>
      <p:sp>
        <p:nvSpPr>
          <p:cNvPr id="252" name="Subtitle 4"/>
          <p:cNvSpPr txBox="1"/>
          <p:nvPr/>
        </p:nvSpPr>
        <p:spPr>
          <a:xfrm>
            <a:off x="1625600" y="2514600"/>
            <a:ext cx="21031200" cy="169739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2" marL="571500" indent="-571500" defTabSz="914400">
              <a:lnSpc>
                <a:spcPct val="110000"/>
              </a:lnSpc>
              <a:spcBef>
                <a:spcPts val="3000"/>
              </a:spcBef>
              <a:buSzPct val="100000"/>
              <a:buFont typeface="Arial"/>
              <a:buChar char="•"/>
              <a:defRPr sz="4800">
                <a:solidFill>
                  <a:schemeClr val="accent1"/>
                </a:solidFill>
              </a:defRPr>
            </a:pPr>
            <a:r>
              <a:t>AI is viewed by business leaders as both an opportunity and a risk</a:t>
            </a:r>
          </a:p>
        </p:txBody>
      </p:sp>
      <p:sp>
        <p:nvSpPr>
          <p:cNvPr id="253" name="Subtitle 4"/>
          <p:cNvSpPr txBox="1"/>
          <p:nvPr/>
        </p:nvSpPr>
        <p:spPr>
          <a:xfrm>
            <a:off x="1625600" y="10620892"/>
            <a:ext cx="21031200" cy="210985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2" marL="571500" indent="-571500" defTabSz="914400">
              <a:lnSpc>
                <a:spcPct val="110000"/>
              </a:lnSpc>
              <a:spcBef>
                <a:spcPts val="3000"/>
              </a:spcBef>
              <a:buSzPct val="100000"/>
              <a:buFont typeface="Arial"/>
              <a:buChar char="•"/>
              <a:defRPr sz="4800">
                <a:solidFill>
                  <a:schemeClr val="accent1"/>
                </a:solidFill>
              </a:defRPr>
            </a:pPr>
            <a:r>
              <a:t>Driven by the opportunities and risks, companies in many industries have announced AI initiatives</a:t>
            </a:r>
          </a:p>
        </p:txBody>
      </p:sp>
      <p:sp>
        <p:nvSpPr>
          <p:cNvPr id="254" name="Subtitle 4"/>
          <p:cNvSpPr txBox="1"/>
          <p:nvPr/>
        </p:nvSpPr>
        <p:spPr>
          <a:xfrm>
            <a:off x="1676400" y="3743131"/>
            <a:ext cx="21031200" cy="96026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2" indent="0" algn="ctr" defTabSz="914400">
              <a:lnSpc>
                <a:spcPct val="110000"/>
              </a:lnSpc>
              <a:spcBef>
                <a:spcPts val="3000"/>
              </a:spcBef>
              <a:defRPr sz="4800">
                <a:solidFill>
                  <a:schemeClr val="accent1"/>
                </a:solidFill>
              </a:defRPr>
            </a:pPr>
            <a:r>
              <a:t>From a 2019 BCG/MIT report: </a:t>
            </a:r>
          </a:p>
        </p:txBody>
      </p:sp>
      <p:grpSp>
        <p:nvGrpSpPr>
          <p:cNvPr id="257" name="Group"/>
          <p:cNvGrpSpPr/>
          <p:nvPr/>
        </p:nvGrpSpPr>
        <p:grpSpPr>
          <a:xfrm>
            <a:off x="5486400" y="5036078"/>
            <a:ext cx="5486401" cy="1270001"/>
            <a:chOff x="0" y="0"/>
            <a:chExt cx="5486400" cy="1270000"/>
          </a:xfrm>
        </p:grpSpPr>
        <p:sp>
          <p:nvSpPr>
            <p:cNvPr id="255" name="TextBox 14"/>
            <p:cNvSpPr/>
            <p:nvPr/>
          </p:nvSpPr>
          <p:spPr>
            <a:xfrm>
              <a:off x="2743200" y="0"/>
              <a:ext cx="1270001" cy="1270000"/>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defTabSz="914400">
                <a:defRPr b="1" sz="8000">
                  <a:solidFill>
                    <a:schemeClr val="accent4"/>
                  </a:solidFill>
                </a:defRPr>
              </a:lvl1pPr>
            </a:lstStyle>
            <a:p>
              <a:pPr/>
              <a:r>
                <a:t>9/10</a:t>
              </a:r>
            </a:p>
          </p:txBody>
        </p:sp>
        <p:sp>
          <p:nvSpPr>
            <p:cNvPr id="256" name="TextBox 16"/>
            <p:cNvSpPr/>
            <p:nvPr/>
          </p:nvSpPr>
          <p:spPr>
            <a:xfrm>
              <a:off x="0" y="1226601"/>
              <a:ext cx="54864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defTabSz="914400">
                <a:defRPr sz="4400">
                  <a:solidFill>
                    <a:schemeClr val="accent1"/>
                  </a:solidFill>
                </a:defRPr>
              </a:pPr>
              <a:r>
                <a:t>companies feel AI presents a business </a:t>
              </a:r>
              <a:r>
                <a:rPr b="1"/>
                <a:t>opportunity</a:t>
              </a:r>
            </a:p>
          </p:txBody>
        </p:sp>
      </p:grpSp>
      <p:grpSp>
        <p:nvGrpSpPr>
          <p:cNvPr id="260" name="Group"/>
          <p:cNvGrpSpPr/>
          <p:nvPr/>
        </p:nvGrpSpPr>
        <p:grpSpPr>
          <a:xfrm>
            <a:off x="13870314" y="5036078"/>
            <a:ext cx="4680851" cy="1226603"/>
            <a:chOff x="0" y="0"/>
            <a:chExt cx="4680849" cy="1226601"/>
          </a:xfrm>
        </p:grpSpPr>
        <p:sp>
          <p:nvSpPr>
            <p:cNvPr id="258" name="TextBox 15"/>
            <p:cNvSpPr/>
            <p:nvPr/>
          </p:nvSpPr>
          <p:spPr>
            <a:xfrm>
              <a:off x="1110538" y="0"/>
              <a:ext cx="2459774"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defTabSz="914400">
                <a:defRPr b="1" sz="8000">
                  <a:solidFill>
                    <a:schemeClr val="accent4"/>
                  </a:solidFill>
                </a:defRPr>
              </a:lvl1pPr>
            </a:lstStyle>
            <a:p>
              <a:pPr/>
              <a:r>
                <a:t>45%</a:t>
              </a:r>
            </a:p>
          </p:txBody>
        </p:sp>
        <p:sp>
          <p:nvSpPr>
            <p:cNvPr id="259" name="TextBox 17"/>
            <p:cNvSpPr/>
            <p:nvPr/>
          </p:nvSpPr>
          <p:spPr>
            <a:xfrm>
              <a:off x="0" y="1226601"/>
              <a:ext cx="468085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defTabSz="914400">
                <a:defRPr sz="4400">
                  <a:solidFill>
                    <a:schemeClr val="accent1"/>
                  </a:solidFill>
                </a:defRPr>
              </a:pPr>
              <a:r>
                <a:t>of companies feel  AI poses some business </a:t>
              </a:r>
              <a:r>
                <a:rPr b="1"/>
                <a:t>risk</a:t>
              </a:r>
            </a:p>
          </p:txBody>
        </p:sp>
      </p:grpSp>
      <p:grpSp>
        <p:nvGrpSpPr>
          <p:cNvPr id="263" name="Group"/>
          <p:cNvGrpSpPr/>
          <p:nvPr/>
        </p:nvGrpSpPr>
        <p:grpSpPr>
          <a:xfrm>
            <a:off x="2890485" y="8573523"/>
            <a:ext cx="13557431" cy="1952193"/>
            <a:chOff x="0" y="0"/>
            <a:chExt cx="13557429" cy="1952191"/>
          </a:xfrm>
        </p:grpSpPr>
        <p:sp>
          <p:nvSpPr>
            <p:cNvPr id="261" name="TextBox 3"/>
            <p:cNvSpPr/>
            <p:nvPr/>
          </p:nvSpPr>
          <p:spPr>
            <a:xfrm>
              <a:off x="0" y="682191"/>
              <a:ext cx="1270000" cy="1270001"/>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defTabSz="914400">
                <a:defRPr i="1" sz="4400">
                  <a:solidFill>
                    <a:schemeClr val="accent4">
                      <a:satOff val="-2270"/>
                      <a:lumOff val="-10117"/>
                    </a:schemeClr>
                  </a:solidFill>
                </a:defRPr>
              </a:lvl1pPr>
            </a:lstStyle>
            <a:p>
              <a:pPr/>
              <a:r>
                <a:t>“what if competitors, particularly new entrants, figure out AI before we do?”</a:t>
              </a:r>
            </a:p>
          </p:txBody>
        </p:sp>
        <p:sp>
          <p:nvSpPr>
            <p:cNvPr id="262" name="Arrow 11"/>
            <p:cNvSpPr/>
            <p:nvPr/>
          </p:nvSpPr>
          <p:spPr>
            <a:xfrm rot="16200000">
              <a:off x="12959520" y="84281"/>
              <a:ext cx="682192" cy="513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chemeClr val="accent4"/>
            </a:solidFill>
            <a:ln w="12700" cap="flat">
              <a:noFill/>
              <a:miter lim="400000"/>
            </a:ln>
            <a:effectLst/>
          </p:spPr>
          <p:txBody>
            <a:bodyPr wrap="square" lIns="91439" tIns="91439" rIns="91439" bIns="91439" numCol="1" anchor="ctr">
              <a:noAutofit/>
            </a:bodyPr>
            <a:lstStyle/>
            <a:p>
              <a:pPr/>
            </a:p>
          </p:txBody>
        </p:sp>
      </p:grpSp>
      <p:sp>
        <p:nvSpPr>
          <p:cNvPr id="264" name="TextBox 21"/>
          <p:cNvSpPr txBox="1"/>
          <p:nvPr/>
        </p:nvSpPr>
        <p:spPr>
          <a:xfrm>
            <a:off x="1533800" y="12512207"/>
            <a:ext cx="22136656" cy="437070"/>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p>
            <a:pPr defTabSz="914400">
              <a:defRPr sz="2400">
                <a:solidFill>
                  <a:schemeClr val="accent1"/>
                </a:solidFill>
              </a:defRPr>
            </a:pPr>
            <a:r>
              <a:t>Content/quotes from: </a:t>
            </a:r>
            <a:r>
              <a:rPr u="sng">
                <a:uFill>
                  <a:solidFill>
                    <a:srgbClr val="0000FF"/>
                  </a:solidFill>
                </a:uFill>
                <a:hlinkClick r:id="rId3" invalidUrl="" action="" tgtFrame="" tooltip="" history="1" highlightClick="0" endSnd="0"/>
              </a:rPr>
              <a:t>https://sloanreview.mit.edu/projects/winning-with-ai/?fbclid=IwAR3vpFQ0bPE1CK9kf8Mm07tleOO1eB5urQ9OdYOo7Lwcunxh6VbeamgGT6Q</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el" backwards="0">
                                    <p:tmAbs val="0"/>
                                  </p:iterate>
                                  <p:childTnLst>
                                    <p:set>
                                      <p:cBhvr>
                                        <p:cTn id="12" fill="hold"/>
                                        <p:tgtEl>
                                          <p:spTgt spid="254">
                                            <p:bg/>
                                          </p:spTgt>
                                        </p:tgtEl>
                                        <p:attrNameLst>
                                          <p:attrName>style.visibility</p:attrName>
                                        </p:attrNameLst>
                                      </p:cBhvr>
                                      <p:to>
                                        <p:strVal val="visible"/>
                                      </p:to>
                                    </p:set>
                                  </p:childTnLst>
                                </p:cTn>
                              </p:par>
                              <p:par>
                                <p:cTn id="13" presetClass="entr" nodeType="withEffect" presetSubtype="0" presetID="1" grpId="2" fill="hold">
                                  <p:stCondLst>
                                    <p:cond delay="0"/>
                                  </p:stCondLst>
                                  <p:iterate type="el" backwards="0">
                                    <p:tmAbs val="0"/>
                                  </p:iterate>
                                  <p:childTnLst>
                                    <p:set>
                                      <p:cBhvr>
                                        <p:cTn id="14" fill="hold"/>
                                        <p:tgtEl>
                                          <p:spTgt spid="25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3" fill="hold">
                                  <p:stCondLst>
                                    <p:cond delay="0"/>
                                  </p:stCondLst>
                                  <p:iterate type="el" backwards="0">
                                    <p:tmAbs val="0"/>
                                  </p:iterate>
                                  <p:childTnLst>
                                    <p:set>
                                      <p:cBhvr>
                                        <p:cTn id="18" fill="hold"/>
                                        <p:tgtEl>
                                          <p:spTgt spid="2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4" fill="hold">
                                  <p:stCondLst>
                                    <p:cond delay="0"/>
                                  </p:stCondLst>
                                  <p:iterate type="el" backwards="0">
                                    <p:tmAbs val="0"/>
                                  </p:iterate>
                                  <p:childTnLst>
                                    <p:set>
                                      <p:cBhvr>
                                        <p:cTn id="22" fill="hold"/>
                                        <p:tgtEl>
                                          <p:spTgt spid="2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5" fill="hold">
                                  <p:stCondLst>
                                    <p:cond delay="0"/>
                                  </p:stCondLst>
                                  <p:iterate type="el" backwards="0">
                                    <p:tmAbs val="0"/>
                                  </p:iterate>
                                  <p:childTnLst>
                                    <p:set>
                                      <p:cBhvr>
                                        <p:cTn id="26" fill="hold"/>
                                        <p:tgtEl>
                                          <p:spTgt spid="2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6" fill="hold">
                                  <p:stCondLst>
                                    <p:cond delay="0"/>
                                  </p:stCondLst>
                                  <p:iterate type="el" backwards="0">
                                    <p:tmAbs val="0"/>
                                  </p:iterate>
                                  <p:childTnLst>
                                    <p:set>
                                      <p:cBhvr>
                                        <p:cTn id="30" fill="hold"/>
                                        <p:tgtEl>
                                          <p:spTgt spid="253">
                                            <p:bg/>
                                          </p:spTgt>
                                        </p:tgtEl>
                                        <p:attrNameLst>
                                          <p:attrName>style.visibility</p:attrName>
                                        </p:attrNameLst>
                                      </p:cBhvr>
                                      <p:to>
                                        <p:strVal val="visible"/>
                                      </p:to>
                                    </p:set>
                                  </p:childTnLst>
                                </p:cTn>
                              </p:par>
                              <p:par>
                                <p:cTn id="31" presetClass="entr" nodeType="withEffect" presetSubtype="0" presetID="1" grpId="6" fill="hold">
                                  <p:stCondLst>
                                    <p:cond delay="0"/>
                                  </p:stCondLst>
                                  <p:iterate type="el" backwards="0">
                                    <p:tmAbs val="0"/>
                                  </p:iterate>
                                  <p:childTnLst>
                                    <p:set>
                                      <p:cBhvr>
                                        <p:cTn id="32" fill="hold"/>
                                        <p:tgtEl>
                                          <p:spTgt spid="253">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52" grpId="1"/>
      <p:bldP build="whole" bldLvl="1" animBg="1" rev="0" advAuto="0" spid="257" grpId="3"/>
      <p:bldP build="whole" bldLvl="1" animBg="1" rev="0" advAuto="0" spid="263" grpId="5"/>
      <p:bldP build="p" bldLvl="5" animBg="1" rev="0" advAuto="0" spid="253" grpId="6"/>
      <p:bldP build="whole" bldLvl="1" animBg="1" rev="0" advAuto="0" spid="260" grpId="4"/>
      <p:bldP build="p" bldLvl="5" animBg="1" rev="0" advAuto="0" spid="254" grpId="2"/>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Subtitle 2"/>
          <p:cNvSpPr txBox="1"/>
          <p:nvPr>
            <p:ph type="body" sz="quarter" idx="1"/>
          </p:nvPr>
        </p:nvSpPr>
        <p:spPr>
          <a:xfrm>
            <a:off x="1151343" y="9240193"/>
            <a:ext cx="20432591" cy="1316634"/>
          </a:xfrm>
          <a:prstGeom prst="rect">
            <a:avLst/>
          </a:prstGeom>
        </p:spPr>
        <p:txBody>
          <a:bodyPr/>
          <a:lstStyle/>
          <a:p>
            <a:pPr/>
            <a:r>
              <a:t>Economics of AI: Data</a:t>
            </a:r>
          </a:p>
        </p:txBody>
      </p:sp>
      <p:sp>
        <p:nvSpPr>
          <p:cNvPr id="494" name="Text Placeholder 5"/>
          <p:cNvSpPr/>
          <p:nvPr>
            <p:ph type="body" idx="21"/>
          </p:nvPr>
        </p:nvSpPr>
        <p:spPr>
          <a:xfrm>
            <a:off x="1151343" y="10852057"/>
            <a:ext cx="22287777" cy="1014765"/>
          </a:xfrm>
          <a:prstGeom prst="rect">
            <a:avLst/>
          </a:prstGeom>
          <a:extLst>
            <a:ext uri="{C572A759-6A51-4108-AA02-DFA0A04FC94B}">
              <ma14:wrappingTextBoxFlag xmlns:ma14="http://schemas.microsoft.com/office/mac/drawingml/2011/main" val="1"/>
            </a:ext>
          </a:extLst>
        </p:spPr>
        <p:txBody>
          <a:bodyPr/>
          <a:lstStyle>
            <a:lvl1pPr>
              <a:defRPr>
                <a:solidFill>
                  <a:schemeClr val="accent4"/>
                </a:solidFill>
                <a:latin typeface="Garamond"/>
                <a:ea typeface="Garamond"/>
                <a:cs typeface="Garamond"/>
                <a:sym typeface="Garamond"/>
              </a:defRPr>
            </a:lvl1pPr>
          </a:lstStyle>
          <a:p>
            <a:pPr/>
            <a:r>
              <a:t>Prasanna (Sonny) Tambe, Associate Professor of Operations, Information and Decisions</a:t>
            </a:r>
          </a:p>
        </p:txBody>
      </p:sp>
      <p:sp>
        <p:nvSpPr>
          <p:cNvPr id="495" name="Title 1"/>
          <p:cNvSpPr txBox="1"/>
          <p:nvPr>
            <p:ph type="title"/>
          </p:nvPr>
        </p:nvSpPr>
        <p:spPr>
          <a:xfrm>
            <a:off x="1151341" y="6833844"/>
            <a:ext cx="21697902" cy="2111119"/>
          </a:xfrm>
          <a:prstGeom prst="rect">
            <a:avLst/>
          </a:prstGeom>
        </p:spPr>
        <p:txBody>
          <a:bodyPr/>
          <a:lstStyle/>
          <a:p>
            <a:pPr/>
            <a:r>
              <a:t>AI Strategy and Governance</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 name="Training Data is the Key to ML Applications"/>
          <p:cNvSpPr txBox="1"/>
          <p:nvPr>
            <p:ph type="title"/>
          </p:nvPr>
        </p:nvSpPr>
        <p:spPr>
          <a:prstGeom prst="rect">
            <a:avLst/>
          </a:prstGeom>
        </p:spPr>
        <p:txBody>
          <a:bodyPr/>
          <a:lstStyle/>
          <a:p>
            <a:pPr/>
            <a:r>
              <a:t>Training Data is the Key to ML Applications</a:t>
            </a:r>
          </a:p>
        </p:txBody>
      </p:sp>
      <p:grpSp>
        <p:nvGrpSpPr>
          <p:cNvPr id="500" name="Group"/>
          <p:cNvGrpSpPr/>
          <p:nvPr/>
        </p:nvGrpSpPr>
        <p:grpSpPr>
          <a:xfrm>
            <a:off x="3543553" y="2938500"/>
            <a:ext cx="7652384" cy="7493001"/>
            <a:chOff x="0" y="0"/>
            <a:chExt cx="7652383" cy="7493000"/>
          </a:xfrm>
        </p:grpSpPr>
        <p:pic>
          <p:nvPicPr>
            <p:cNvPr id="498" name="Google Shape;261;p48" descr="Google Shape;261;p48"/>
            <p:cNvPicPr>
              <a:picLocks noChangeAspect="1"/>
            </p:cNvPicPr>
            <p:nvPr/>
          </p:nvPicPr>
          <p:blipFill>
            <a:blip r:embed="rId2">
              <a:extLst/>
            </a:blip>
            <a:srcRect l="14776" t="10805" r="53060" b="19596"/>
            <a:stretch>
              <a:fillRect/>
            </a:stretch>
          </p:blipFill>
          <p:spPr>
            <a:xfrm>
              <a:off x="0" y="0"/>
              <a:ext cx="7652384" cy="7493000"/>
            </a:xfrm>
            <a:prstGeom prst="rect">
              <a:avLst/>
            </a:prstGeom>
            <a:ln w="12700" cap="flat">
              <a:noFill/>
              <a:miter lim="400000"/>
            </a:ln>
            <a:effectLst/>
          </p:spPr>
        </p:pic>
        <p:sp>
          <p:nvSpPr>
            <p:cNvPr id="499" name="Coding"/>
            <p:cNvSpPr txBox="1"/>
            <p:nvPr/>
          </p:nvSpPr>
          <p:spPr>
            <a:xfrm>
              <a:off x="1905204" y="2641288"/>
              <a:ext cx="3842135" cy="2210424"/>
            </a:xfrm>
            <a:prstGeom prst="rect">
              <a:avLst/>
            </a:prstGeom>
            <a:solidFill>
              <a:srgbClr val="4688F1"/>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lvl1pPr algn="ctr">
                <a:lnSpc>
                  <a:spcPct val="90000"/>
                </a:lnSpc>
                <a:defRPr sz="4800">
                  <a:solidFill>
                    <a:srgbClr val="FFFFFF"/>
                  </a:solidFill>
                </a:defRPr>
              </a:lvl1pPr>
            </a:lstStyle>
            <a:p>
              <a:pPr/>
              <a:r>
                <a:t>Coding</a:t>
              </a:r>
            </a:p>
          </p:txBody>
        </p:sp>
      </p:grpSp>
      <p:grpSp>
        <p:nvGrpSpPr>
          <p:cNvPr id="505" name="Group"/>
          <p:cNvGrpSpPr/>
          <p:nvPr/>
        </p:nvGrpSpPr>
        <p:grpSpPr>
          <a:xfrm>
            <a:off x="13159923" y="2938500"/>
            <a:ext cx="7708571" cy="7493001"/>
            <a:chOff x="0" y="0"/>
            <a:chExt cx="7708569" cy="7493000"/>
          </a:xfrm>
        </p:grpSpPr>
        <p:pic>
          <p:nvPicPr>
            <p:cNvPr id="501" name="Google Shape;261;p48" descr="Google Shape;261;p48"/>
            <p:cNvPicPr>
              <a:picLocks noChangeAspect="1"/>
            </p:cNvPicPr>
            <p:nvPr/>
          </p:nvPicPr>
          <p:blipFill>
            <a:blip r:embed="rId2">
              <a:extLst/>
            </a:blip>
            <a:srcRect l="64034" t="10805" r="3565" b="19596"/>
            <a:stretch>
              <a:fillRect/>
            </a:stretch>
          </p:blipFill>
          <p:spPr>
            <a:xfrm>
              <a:off x="0" y="0"/>
              <a:ext cx="7708570" cy="7493000"/>
            </a:xfrm>
            <a:prstGeom prst="rect">
              <a:avLst/>
            </a:prstGeom>
            <a:ln w="12700" cap="flat">
              <a:noFill/>
              <a:miter lim="400000"/>
            </a:ln>
            <a:effectLst/>
          </p:spPr>
        </p:pic>
        <p:sp>
          <p:nvSpPr>
            <p:cNvPr id="502" name="Training Data"/>
            <p:cNvSpPr txBox="1"/>
            <p:nvPr/>
          </p:nvSpPr>
          <p:spPr>
            <a:xfrm>
              <a:off x="1933183" y="3891235"/>
              <a:ext cx="3842136" cy="2210424"/>
            </a:xfrm>
            <a:prstGeom prst="rect">
              <a:avLst/>
            </a:prstGeom>
            <a:solidFill>
              <a:srgbClr val="135592"/>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lvl1pPr algn="ctr">
                <a:lnSpc>
                  <a:spcPct val="90000"/>
                </a:lnSpc>
                <a:defRPr sz="4800">
                  <a:solidFill>
                    <a:srgbClr val="FFFFFF"/>
                  </a:solidFill>
                </a:defRPr>
              </a:lvl1pPr>
            </a:lstStyle>
            <a:p>
              <a:pPr/>
              <a:r>
                <a:t>Training Data</a:t>
              </a:r>
            </a:p>
          </p:txBody>
        </p:sp>
        <p:sp>
          <p:nvSpPr>
            <p:cNvPr id="503" name="Experimenting"/>
            <p:cNvSpPr txBox="1"/>
            <p:nvPr/>
          </p:nvSpPr>
          <p:spPr>
            <a:xfrm>
              <a:off x="1056803" y="1568978"/>
              <a:ext cx="2712669" cy="769471"/>
            </a:xfrm>
            <a:prstGeom prst="rect">
              <a:avLst/>
            </a:prstGeom>
            <a:solidFill>
              <a:srgbClr val="CADBF7"/>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lvl1pPr algn="ctr">
                <a:lnSpc>
                  <a:spcPct val="90000"/>
                </a:lnSpc>
                <a:defRPr sz="3000">
                  <a:solidFill>
                    <a:schemeClr val="accent1"/>
                  </a:solidFill>
                </a:defRPr>
              </a:lvl1pPr>
            </a:lstStyle>
            <a:p>
              <a:pPr/>
              <a:r>
                <a:t>Experimenting</a:t>
              </a:r>
            </a:p>
          </p:txBody>
        </p:sp>
        <p:sp>
          <p:nvSpPr>
            <p:cNvPr id="504" name="Coding"/>
            <p:cNvSpPr txBox="1"/>
            <p:nvPr/>
          </p:nvSpPr>
          <p:spPr>
            <a:xfrm>
              <a:off x="4008258" y="723577"/>
              <a:ext cx="1446979" cy="620475"/>
            </a:xfrm>
            <a:prstGeom prst="rect">
              <a:avLst/>
            </a:prstGeom>
            <a:solidFill>
              <a:srgbClr val="3F7AD5"/>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lvl1pPr algn="ctr">
                <a:lnSpc>
                  <a:spcPct val="90000"/>
                </a:lnSpc>
                <a:defRPr sz="3000">
                  <a:solidFill>
                    <a:srgbClr val="FFFFFF"/>
                  </a:solidFill>
                </a:defRPr>
              </a:lvl1pPr>
            </a:lstStyle>
            <a:p>
              <a:pPr/>
              <a:r>
                <a:t>Coding</a:t>
              </a:r>
            </a:p>
          </p:txBody>
        </p:sp>
      </p:grpSp>
      <p:sp>
        <p:nvSpPr>
          <p:cNvPr id="506" name="What people think AI is about"/>
          <p:cNvSpPr txBox="1"/>
          <p:nvPr/>
        </p:nvSpPr>
        <p:spPr>
          <a:xfrm>
            <a:off x="3325146" y="10479315"/>
            <a:ext cx="8089357" cy="135480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ctr">
              <a:lnSpc>
                <a:spcPct val="90000"/>
              </a:lnSpc>
              <a:defRPr sz="4800">
                <a:solidFill>
                  <a:schemeClr val="accent1">
                    <a:lumOff val="-5215"/>
                  </a:schemeClr>
                </a:solidFill>
              </a:defRPr>
            </a:lvl1pPr>
          </a:lstStyle>
          <a:p>
            <a:pPr/>
            <a:r>
              <a:t>What people think AI is about</a:t>
            </a:r>
          </a:p>
        </p:txBody>
      </p:sp>
      <p:sp>
        <p:nvSpPr>
          <p:cNvPr id="507" name="The reality"/>
          <p:cNvSpPr txBox="1"/>
          <p:nvPr/>
        </p:nvSpPr>
        <p:spPr>
          <a:xfrm>
            <a:off x="12969497" y="10479315"/>
            <a:ext cx="8089357" cy="135480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ctr">
              <a:lnSpc>
                <a:spcPct val="90000"/>
              </a:lnSpc>
              <a:defRPr sz="4800">
                <a:solidFill>
                  <a:schemeClr val="accent1">
                    <a:lumOff val="-5215"/>
                  </a:schemeClr>
                </a:solidFill>
              </a:defRPr>
            </a:lvl1pPr>
          </a:lstStyle>
          <a:p>
            <a:pPr/>
            <a:r>
              <a:t>The reality</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9" name="Value of Data Scale Tied to Deep Learning"/>
          <p:cNvSpPr txBox="1"/>
          <p:nvPr>
            <p:ph type="title"/>
          </p:nvPr>
        </p:nvSpPr>
        <p:spPr>
          <a:prstGeom prst="rect">
            <a:avLst/>
          </a:prstGeom>
        </p:spPr>
        <p:txBody>
          <a:bodyPr/>
          <a:lstStyle/>
          <a:p>
            <a:pPr/>
            <a:r>
              <a:t>Value of Data Scale Tied to Deep Learning</a:t>
            </a:r>
          </a:p>
        </p:txBody>
      </p:sp>
      <p:pic>
        <p:nvPicPr>
          <p:cNvPr id="510" name="Google Shape;266;p49" descr="Google Shape;266;p49"/>
          <p:cNvPicPr>
            <a:picLocks noChangeAspect="1"/>
          </p:cNvPicPr>
          <p:nvPr/>
        </p:nvPicPr>
        <p:blipFill>
          <a:blip r:embed="rId2">
            <a:extLst/>
          </a:blip>
          <a:srcRect l="0" t="0" r="0" b="8141"/>
          <a:stretch>
            <a:fillRect/>
          </a:stretch>
        </p:blipFill>
        <p:spPr>
          <a:xfrm>
            <a:off x="2344340" y="3113089"/>
            <a:ext cx="19695470" cy="9250531"/>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Data is the New Oil”"/>
          <p:cNvSpPr txBox="1"/>
          <p:nvPr>
            <p:ph type="title"/>
          </p:nvPr>
        </p:nvSpPr>
        <p:spPr>
          <a:prstGeom prst="rect">
            <a:avLst/>
          </a:prstGeom>
        </p:spPr>
        <p:txBody>
          <a:bodyPr/>
          <a:lstStyle/>
          <a:p>
            <a:pPr/>
            <a:r>
              <a:t>“Data is the New Oil”</a:t>
            </a:r>
          </a:p>
        </p:txBody>
      </p:sp>
      <p:pic>
        <p:nvPicPr>
          <p:cNvPr id="513" name="Google Shape;273;p50" descr="Google Shape;273;p50"/>
          <p:cNvPicPr>
            <a:picLocks noChangeAspect="1"/>
          </p:cNvPicPr>
          <p:nvPr/>
        </p:nvPicPr>
        <p:blipFill>
          <a:blip r:embed="rId2">
            <a:extLst/>
          </a:blip>
          <a:stretch>
            <a:fillRect/>
          </a:stretch>
        </p:blipFill>
        <p:spPr>
          <a:xfrm>
            <a:off x="3656987" y="2767976"/>
            <a:ext cx="17070026" cy="9610922"/>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Some firms have massive stores of data assets…"/>
          <p:cNvSpPr txBox="1"/>
          <p:nvPr>
            <p:ph type="body" sz="half" idx="1"/>
          </p:nvPr>
        </p:nvSpPr>
        <p:spPr>
          <a:xfrm>
            <a:off x="1676400" y="2651477"/>
            <a:ext cx="21031200" cy="3411543"/>
          </a:xfrm>
          <a:prstGeom prst="rect">
            <a:avLst/>
          </a:prstGeom>
        </p:spPr>
        <p:txBody>
          <a:bodyPr/>
          <a:lstStyle/>
          <a:p>
            <a:pPr lvl="1" marL="481263" indent="-481263">
              <a:lnSpc>
                <a:spcPct val="110000"/>
              </a:lnSpc>
              <a:spcBef>
                <a:spcPts val="3000"/>
              </a:spcBef>
              <a:buSzPct val="100000"/>
              <a:buChar char="•"/>
              <a:defRPr sz="4800"/>
            </a:pPr>
            <a:r>
              <a:t>Some firms have massive stores of data assets</a:t>
            </a:r>
          </a:p>
          <a:p>
            <a:pPr lvl="2" marL="1243263" indent="-481263">
              <a:lnSpc>
                <a:spcPct val="110000"/>
              </a:lnSpc>
              <a:spcBef>
                <a:spcPts val="1500"/>
              </a:spcBef>
              <a:buSzPct val="100000"/>
              <a:buChar char="•"/>
              <a:defRPr sz="4800"/>
            </a:pPr>
            <a:r>
              <a:t>Buying patterns, search data, travel data…</a:t>
            </a:r>
          </a:p>
          <a:p>
            <a:pPr lvl="1" marL="481263" indent="-481263">
              <a:lnSpc>
                <a:spcPct val="110000"/>
              </a:lnSpc>
              <a:spcBef>
                <a:spcPts val="3000"/>
              </a:spcBef>
              <a:buSzPct val="100000"/>
              <a:buChar char="•"/>
              <a:defRPr sz="4800"/>
            </a:pPr>
            <a:r>
              <a:t>Virtuous cycle of data collection means the rich get richer</a:t>
            </a:r>
          </a:p>
        </p:txBody>
      </p:sp>
      <p:sp>
        <p:nvSpPr>
          <p:cNvPr id="516" name="Data"/>
          <p:cNvSpPr txBox="1"/>
          <p:nvPr>
            <p:ph type="title"/>
          </p:nvPr>
        </p:nvSpPr>
        <p:spPr>
          <a:prstGeom prst="rect">
            <a:avLst/>
          </a:prstGeom>
        </p:spPr>
        <p:txBody>
          <a:bodyPr/>
          <a:lstStyle/>
          <a:p>
            <a:pPr/>
            <a:r>
              <a:t>Data</a:t>
            </a:r>
          </a:p>
        </p:txBody>
      </p:sp>
      <p:pic>
        <p:nvPicPr>
          <p:cNvPr id="517" name="Google Shape;285;p52" descr="Google Shape;285;p52"/>
          <p:cNvPicPr>
            <a:picLocks noChangeAspect="1"/>
          </p:cNvPicPr>
          <p:nvPr/>
        </p:nvPicPr>
        <p:blipFill>
          <a:blip r:embed="rId2">
            <a:extLst/>
          </a:blip>
          <a:stretch>
            <a:fillRect/>
          </a:stretch>
        </p:blipFill>
        <p:spPr>
          <a:xfrm>
            <a:off x="6708886" y="6141668"/>
            <a:ext cx="10966228" cy="625074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1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1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51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5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2" fill="hold">
                                  <p:stCondLst>
                                    <p:cond delay="0"/>
                                  </p:stCondLst>
                                  <p:iterate type="el" backwards="0">
                                    <p:tmAbs val="0"/>
                                  </p:iterate>
                                  <p:childTnLst>
                                    <p:set>
                                      <p:cBhvr>
                                        <p:cTn id="20" fill="hold"/>
                                        <p:tgtEl>
                                          <p:spTgt spid="5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15" grpId="1"/>
      <p:bldP build="whole" bldLvl="1" animBg="1" rev="0" advAuto="0" spid="517" grpId="2"/>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Subtitle 2"/>
          <p:cNvSpPr txBox="1"/>
          <p:nvPr>
            <p:ph type="body" sz="quarter" idx="1"/>
          </p:nvPr>
        </p:nvSpPr>
        <p:spPr>
          <a:xfrm>
            <a:off x="1151343" y="9240193"/>
            <a:ext cx="20432591" cy="1316634"/>
          </a:xfrm>
          <a:prstGeom prst="rect">
            <a:avLst/>
          </a:prstGeom>
        </p:spPr>
        <p:txBody>
          <a:bodyPr/>
          <a:lstStyle/>
          <a:p>
            <a:pPr/>
            <a:r>
              <a:t>Economics of AI: AutoML</a:t>
            </a:r>
          </a:p>
        </p:txBody>
      </p:sp>
      <p:sp>
        <p:nvSpPr>
          <p:cNvPr id="520" name="Text Placeholder 5"/>
          <p:cNvSpPr/>
          <p:nvPr>
            <p:ph type="body" idx="21"/>
          </p:nvPr>
        </p:nvSpPr>
        <p:spPr>
          <a:xfrm>
            <a:off x="1151343" y="10852057"/>
            <a:ext cx="22287777" cy="1014765"/>
          </a:xfrm>
          <a:prstGeom prst="rect">
            <a:avLst/>
          </a:prstGeom>
          <a:extLst>
            <a:ext uri="{C572A759-6A51-4108-AA02-DFA0A04FC94B}">
              <ma14:wrappingTextBoxFlag xmlns:ma14="http://schemas.microsoft.com/office/mac/drawingml/2011/main" val="1"/>
            </a:ext>
          </a:extLst>
        </p:spPr>
        <p:txBody>
          <a:bodyPr/>
          <a:lstStyle>
            <a:lvl1pPr>
              <a:defRPr>
                <a:solidFill>
                  <a:schemeClr val="accent4"/>
                </a:solidFill>
                <a:latin typeface="Garamond"/>
                <a:ea typeface="Garamond"/>
                <a:cs typeface="Garamond"/>
                <a:sym typeface="Garamond"/>
              </a:defRPr>
            </a:lvl1pPr>
          </a:lstStyle>
          <a:p>
            <a:pPr/>
            <a:r>
              <a:t>Prasanna (Sonny) Tambe, Associate Professor of Operations, Information and Decisions</a:t>
            </a:r>
          </a:p>
        </p:txBody>
      </p:sp>
      <p:sp>
        <p:nvSpPr>
          <p:cNvPr id="521" name="Title 1"/>
          <p:cNvSpPr txBox="1"/>
          <p:nvPr>
            <p:ph type="title"/>
          </p:nvPr>
        </p:nvSpPr>
        <p:spPr>
          <a:xfrm>
            <a:off x="1151341" y="6833844"/>
            <a:ext cx="21697902" cy="2111119"/>
          </a:xfrm>
          <a:prstGeom prst="rect">
            <a:avLst/>
          </a:prstGeom>
        </p:spPr>
        <p:txBody>
          <a:bodyPr/>
          <a:lstStyle/>
          <a:p>
            <a:pPr/>
            <a:r>
              <a:t>AI Strategy and Governance</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3" name="AutoML"/>
          <p:cNvSpPr txBox="1"/>
          <p:nvPr>
            <p:ph type="title"/>
          </p:nvPr>
        </p:nvSpPr>
        <p:spPr>
          <a:prstGeom prst="rect">
            <a:avLst/>
          </a:prstGeom>
        </p:spPr>
        <p:txBody>
          <a:bodyPr/>
          <a:lstStyle/>
          <a:p>
            <a:pPr/>
            <a:r>
              <a:t>AutoML</a:t>
            </a:r>
          </a:p>
        </p:txBody>
      </p:sp>
      <p:pic>
        <p:nvPicPr>
          <p:cNvPr id="524" name="Google Shape;296;p54" descr="Google Shape;296;p54"/>
          <p:cNvPicPr>
            <a:picLocks noChangeAspect="1"/>
          </p:cNvPicPr>
          <p:nvPr/>
        </p:nvPicPr>
        <p:blipFill>
          <a:blip r:embed="rId2">
            <a:extLst/>
          </a:blip>
          <a:stretch>
            <a:fillRect/>
          </a:stretch>
        </p:blipFill>
        <p:spPr>
          <a:xfrm>
            <a:off x="1480161" y="2990386"/>
            <a:ext cx="21423678" cy="8716748"/>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 name="Developed by Google…"/>
          <p:cNvSpPr txBox="1"/>
          <p:nvPr>
            <p:ph type="body" idx="1"/>
          </p:nvPr>
        </p:nvSpPr>
        <p:spPr>
          <a:xfrm>
            <a:off x="1676400" y="2651477"/>
            <a:ext cx="21031200" cy="8143917"/>
          </a:xfrm>
          <a:prstGeom prst="rect">
            <a:avLst/>
          </a:prstGeom>
        </p:spPr>
        <p:txBody>
          <a:bodyPr/>
          <a:lstStyle/>
          <a:p>
            <a:pPr lvl="1" marL="481263" indent="-481263">
              <a:lnSpc>
                <a:spcPct val="110000"/>
              </a:lnSpc>
              <a:spcBef>
                <a:spcPts val="3000"/>
              </a:spcBef>
              <a:buSzPct val="100000"/>
              <a:buChar char="•"/>
              <a:defRPr sz="4800"/>
            </a:pPr>
            <a:r>
              <a:t>Developed by Google</a:t>
            </a:r>
          </a:p>
          <a:p>
            <a:pPr lvl="1" marL="481263" indent="-481263">
              <a:lnSpc>
                <a:spcPct val="110000"/>
              </a:lnSpc>
              <a:spcBef>
                <a:spcPts val="3000"/>
              </a:spcBef>
              <a:buSzPct val="100000"/>
              <a:buChar char="•"/>
              <a:defRPr sz="4800"/>
            </a:pPr>
            <a:r>
              <a:t>Idea is that “computational power could replace the need for machine learning expertise”</a:t>
            </a:r>
          </a:p>
          <a:p>
            <a:pPr lvl="1" marL="481263" indent="-481263">
              <a:lnSpc>
                <a:spcPct val="110000"/>
              </a:lnSpc>
              <a:spcBef>
                <a:spcPts val="3000"/>
              </a:spcBef>
              <a:buSzPct val="100000"/>
              <a:buChar char="•"/>
              <a:defRPr sz="4800"/>
            </a:pPr>
            <a:r>
              <a:t>Only have to upload the data in the right format</a:t>
            </a:r>
          </a:p>
          <a:p>
            <a:pPr lvl="2" marL="1243263" indent="-481263">
              <a:lnSpc>
                <a:spcPct val="110000"/>
              </a:lnSpc>
              <a:spcBef>
                <a:spcPts val="1500"/>
              </a:spcBef>
              <a:buSzPct val="100000"/>
              <a:buChar char="•"/>
              <a:defRPr sz="4800"/>
            </a:pPr>
            <a:r>
              <a:t>One option left — train model</a:t>
            </a:r>
          </a:p>
          <a:p>
            <a:pPr lvl="2" marL="1243263" indent="-481263">
              <a:lnSpc>
                <a:spcPct val="110000"/>
              </a:lnSpc>
              <a:spcBef>
                <a:spcPts val="1500"/>
              </a:spcBef>
              <a:buSzPct val="100000"/>
              <a:buChar char="•"/>
              <a:defRPr sz="4800"/>
            </a:pPr>
            <a:r>
              <a:t>Makes the process incredibly easy to implement, but very heavy on computational resources</a:t>
            </a:r>
          </a:p>
        </p:txBody>
      </p:sp>
      <p:sp>
        <p:nvSpPr>
          <p:cNvPr id="527" name="AutoML"/>
          <p:cNvSpPr txBox="1"/>
          <p:nvPr>
            <p:ph type="title"/>
          </p:nvPr>
        </p:nvSpPr>
        <p:spPr>
          <a:prstGeom prst="rect">
            <a:avLst/>
          </a:prstGeom>
        </p:spPr>
        <p:txBody>
          <a:bodyPr/>
          <a:lstStyle/>
          <a:p>
            <a:pPr/>
            <a:r>
              <a:t>AutoML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2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2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52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52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52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526">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26" grpId="1"/>
    </p:bld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9" name="Microsoft Automated ML…"/>
          <p:cNvSpPr txBox="1"/>
          <p:nvPr>
            <p:ph type="body" idx="1"/>
          </p:nvPr>
        </p:nvSpPr>
        <p:spPr>
          <a:xfrm>
            <a:off x="1676400" y="2651477"/>
            <a:ext cx="21031200" cy="8143917"/>
          </a:xfrm>
          <a:prstGeom prst="rect">
            <a:avLst/>
          </a:prstGeom>
        </p:spPr>
        <p:txBody>
          <a:bodyPr/>
          <a:lstStyle/>
          <a:p>
            <a:pPr lvl="1" marL="481263" indent="-481263">
              <a:lnSpc>
                <a:spcPct val="110000"/>
              </a:lnSpc>
              <a:spcBef>
                <a:spcPts val="3000"/>
              </a:spcBef>
              <a:buSzPct val="100000"/>
              <a:buChar char="•"/>
              <a:defRPr sz="4800"/>
            </a:pPr>
            <a:r>
              <a:t>Microsoft Automated ML</a:t>
            </a:r>
          </a:p>
          <a:p>
            <a:pPr lvl="1" marL="481263" indent="-481263">
              <a:lnSpc>
                <a:spcPct val="110000"/>
              </a:lnSpc>
              <a:spcBef>
                <a:spcPts val="3000"/>
              </a:spcBef>
              <a:buSzPct val="100000"/>
              <a:buChar char="•"/>
              <a:defRPr sz="4800"/>
            </a:pPr>
            <a:r>
              <a:t>Amazon Sagemaker AutoPilot</a:t>
            </a:r>
          </a:p>
          <a:p>
            <a:pPr lvl="1" marL="481263" indent="-481263">
              <a:lnSpc>
                <a:spcPct val="110000"/>
              </a:lnSpc>
              <a:spcBef>
                <a:spcPts val="3000"/>
              </a:spcBef>
              <a:buSzPct val="100000"/>
              <a:buChar char="•"/>
              <a:defRPr sz="4800"/>
            </a:pPr>
            <a:r>
              <a:t>IBM AutoAI</a:t>
            </a:r>
          </a:p>
        </p:txBody>
      </p:sp>
      <p:sp>
        <p:nvSpPr>
          <p:cNvPr id="530" name="Many Variants of “AutoML” Are Emerging"/>
          <p:cNvSpPr txBox="1"/>
          <p:nvPr>
            <p:ph type="title"/>
          </p:nvPr>
        </p:nvSpPr>
        <p:spPr>
          <a:prstGeom prst="rect">
            <a:avLst/>
          </a:prstGeom>
        </p:spPr>
        <p:txBody>
          <a:bodyPr/>
          <a:lstStyle/>
          <a:p>
            <a:pPr/>
            <a:r>
              <a:t>Many Variants of “AutoML” Are Emerging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2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2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52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529">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29" grpId="1"/>
    </p:bldLst>
  </p:timing>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Further implications for the market for ML skills, computation, and data…"/>
          <p:cNvSpPr txBox="1"/>
          <p:nvPr>
            <p:ph type="body" idx="1"/>
          </p:nvPr>
        </p:nvSpPr>
        <p:spPr>
          <a:xfrm>
            <a:off x="1676400" y="2651477"/>
            <a:ext cx="21031200" cy="8143917"/>
          </a:xfrm>
          <a:prstGeom prst="rect">
            <a:avLst/>
          </a:prstGeom>
        </p:spPr>
        <p:txBody>
          <a:bodyPr/>
          <a:lstStyle/>
          <a:p>
            <a:pPr lvl="1" marL="481263" indent="-481263">
              <a:lnSpc>
                <a:spcPct val="110000"/>
              </a:lnSpc>
              <a:spcBef>
                <a:spcPts val="3000"/>
              </a:spcBef>
              <a:buSzPct val="100000"/>
              <a:buChar char="•"/>
              <a:defRPr sz="4800"/>
            </a:pPr>
            <a:r>
              <a:t>Further implications for the market for ML skills, computation, and data</a:t>
            </a:r>
          </a:p>
          <a:p>
            <a:pPr lvl="1" marL="481263" indent="-481263">
              <a:lnSpc>
                <a:spcPct val="110000"/>
              </a:lnSpc>
              <a:spcBef>
                <a:spcPts val="3000"/>
              </a:spcBef>
              <a:buSzPct val="100000"/>
              <a:buChar char="•"/>
              <a:defRPr sz="4800"/>
            </a:pPr>
            <a:r>
              <a:t>Moving to an ecosystem where anyone can deploy AI solutions</a:t>
            </a:r>
          </a:p>
          <a:p>
            <a:pPr lvl="2" marL="1243263" indent="-481263">
              <a:lnSpc>
                <a:spcPct val="110000"/>
              </a:lnSpc>
              <a:spcBef>
                <a:spcPts val="1500"/>
              </a:spcBef>
              <a:buSzPct val="100000"/>
              <a:buChar char="•"/>
              <a:defRPr sz="4800"/>
            </a:pPr>
            <a:r>
              <a:t>Higher demand for computation and for data assets, and for people who can contextualize and interpret AI </a:t>
            </a:r>
          </a:p>
        </p:txBody>
      </p:sp>
      <p:sp>
        <p:nvSpPr>
          <p:cNvPr id="533" name="Many Variants of “AutoML” Are Emerging"/>
          <p:cNvSpPr txBox="1"/>
          <p:nvPr>
            <p:ph type="title"/>
          </p:nvPr>
        </p:nvSpPr>
        <p:spPr>
          <a:prstGeom prst="rect">
            <a:avLst/>
          </a:prstGeom>
        </p:spPr>
        <p:txBody>
          <a:bodyPr/>
          <a:lstStyle/>
          <a:p>
            <a:pPr/>
            <a:r>
              <a:t>Many Variants of “AutoML” Are Emerging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3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3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53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532">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32"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AI Applications are Everywhere"/>
          <p:cNvSpPr txBox="1"/>
          <p:nvPr>
            <p:ph type="title"/>
          </p:nvPr>
        </p:nvSpPr>
        <p:spPr>
          <a:prstGeom prst="rect">
            <a:avLst/>
          </a:prstGeom>
        </p:spPr>
        <p:txBody>
          <a:bodyPr/>
          <a:lstStyle/>
          <a:p>
            <a:pPr/>
            <a:r>
              <a:t>AI Applications are Everywhere</a:t>
            </a:r>
          </a:p>
        </p:txBody>
      </p:sp>
      <p:pic>
        <p:nvPicPr>
          <p:cNvPr id="267" name="Picture 16" descr="Picture 16"/>
          <p:cNvPicPr>
            <a:picLocks noChangeAspect="0"/>
          </p:cNvPicPr>
          <p:nvPr/>
        </p:nvPicPr>
        <p:blipFill>
          <a:blip r:embed="rId2">
            <a:extLst/>
          </a:blip>
          <a:stretch>
            <a:fillRect/>
          </a:stretch>
        </p:blipFill>
        <p:spPr>
          <a:xfrm>
            <a:off x="7281219" y="1982805"/>
            <a:ext cx="274321" cy="274321"/>
          </a:xfrm>
          <a:prstGeom prst="rect">
            <a:avLst/>
          </a:prstGeom>
          <a:ln w="12700">
            <a:miter lim="400000"/>
          </a:ln>
        </p:spPr>
      </p:pic>
      <p:pic>
        <p:nvPicPr>
          <p:cNvPr id="268" name="Screen Shot 2019-12-04 at 11.32.39 PM.png" descr="Screen Shot 2019-12-04 at 11.32.39 PM.png"/>
          <p:cNvPicPr>
            <a:picLocks noChangeAspect="1"/>
          </p:cNvPicPr>
          <p:nvPr/>
        </p:nvPicPr>
        <p:blipFill>
          <a:blip r:embed="rId3">
            <a:extLst/>
          </a:blip>
          <a:stretch>
            <a:fillRect/>
          </a:stretch>
        </p:blipFill>
        <p:spPr>
          <a:xfrm>
            <a:off x="2932124" y="2096869"/>
            <a:ext cx="18519752" cy="9123300"/>
          </a:xfrm>
          <a:prstGeom prst="rect">
            <a:avLst/>
          </a:prstGeom>
          <a:ln w="12700">
            <a:miter lim="400000"/>
          </a:ln>
        </p:spPr>
      </p:pic>
      <p:sp>
        <p:nvSpPr>
          <p:cNvPr id="269" name="TextBox 21"/>
          <p:cNvSpPr txBox="1"/>
          <p:nvPr/>
        </p:nvSpPr>
        <p:spPr>
          <a:xfrm>
            <a:off x="275730" y="11626525"/>
            <a:ext cx="23832541" cy="1403101"/>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2200">
                <a:solidFill>
                  <a:schemeClr val="accent1"/>
                </a:solidFill>
              </a:defRPr>
            </a:lvl1pPr>
          </a:lstStyle>
          <a:p>
            <a:pPr/>
            <a:r>
              <a:t>Images: https://www.cnbc.com/2019/10/16/outback-steakhouse-is-testing-ai-to-help-improve-customer-service.html, https://www.msn.com/en-ae/news/techandscience/fedex-robots-could-soon-deliver-items-to-your-door-in-dubai/ar-AAIVh78, https://www.americanbanker.com/news/bank-of-americas-ai-approach-productive-paranoia, https://www.engadget.com/2019/01/23/boeing-autonomous-flying-taxi-completes-flight/, https://www.healthcareitnews.com/news/google-careai-working-together-develop-autonomous-monitoring-platform, https://thetechrevolutionist.com/2018/03/microsoft-reaches-historic-milestone.html</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5" name="Subtitle 2"/>
          <p:cNvSpPr txBox="1"/>
          <p:nvPr>
            <p:ph type="body" sz="quarter" idx="1"/>
          </p:nvPr>
        </p:nvSpPr>
        <p:spPr>
          <a:xfrm>
            <a:off x="1151343" y="9240193"/>
            <a:ext cx="20432591" cy="1316634"/>
          </a:xfrm>
          <a:prstGeom prst="rect">
            <a:avLst/>
          </a:prstGeom>
        </p:spPr>
        <p:txBody>
          <a:bodyPr/>
          <a:lstStyle/>
          <a:p>
            <a:pPr/>
            <a:r>
              <a:t>Economics of AI: AutoML Hubris</a:t>
            </a:r>
          </a:p>
        </p:txBody>
      </p:sp>
      <p:sp>
        <p:nvSpPr>
          <p:cNvPr id="536" name="Text Placeholder 5"/>
          <p:cNvSpPr/>
          <p:nvPr>
            <p:ph type="body" idx="21"/>
          </p:nvPr>
        </p:nvSpPr>
        <p:spPr>
          <a:xfrm>
            <a:off x="1151343" y="10852057"/>
            <a:ext cx="22287777" cy="1014765"/>
          </a:xfrm>
          <a:prstGeom prst="rect">
            <a:avLst/>
          </a:prstGeom>
          <a:extLst>
            <a:ext uri="{C572A759-6A51-4108-AA02-DFA0A04FC94B}">
              <ma14:wrappingTextBoxFlag xmlns:ma14="http://schemas.microsoft.com/office/mac/drawingml/2011/main" val="1"/>
            </a:ext>
          </a:extLst>
        </p:spPr>
        <p:txBody>
          <a:bodyPr/>
          <a:lstStyle>
            <a:lvl1pPr>
              <a:defRPr>
                <a:solidFill>
                  <a:schemeClr val="accent4"/>
                </a:solidFill>
                <a:latin typeface="Garamond"/>
                <a:ea typeface="Garamond"/>
                <a:cs typeface="Garamond"/>
                <a:sym typeface="Garamond"/>
              </a:defRPr>
            </a:lvl1pPr>
          </a:lstStyle>
          <a:p>
            <a:pPr/>
            <a:r>
              <a:t>Prasanna (Sonny) Tambe, Associate Professor of Operations, Information and Decisions</a:t>
            </a:r>
          </a:p>
        </p:txBody>
      </p:sp>
      <p:sp>
        <p:nvSpPr>
          <p:cNvPr id="537" name="Title 1"/>
          <p:cNvSpPr txBox="1"/>
          <p:nvPr>
            <p:ph type="title"/>
          </p:nvPr>
        </p:nvSpPr>
        <p:spPr>
          <a:xfrm>
            <a:off x="1151341" y="6833844"/>
            <a:ext cx="21697902" cy="2111119"/>
          </a:xfrm>
          <a:prstGeom prst="rect">
            <a:avLst/>
          </a:prstGeom>
        </p:spPr>
        <p:txBody>
          <a:bodyPr/>
          <a:lstStyle/>
          <a:p>
            <a:pPr/>
            <a:r>
              <a:t>AI Strategy and Governance</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9" name="Issues related to bias, potential misuse, etc., may be amplified with users who have little or no understanding of how algorithms are built…"/>
          <p:cNvSpPr txBox="1"/>
          <p:nvPr>
            <p:ph type="body" idx="1"/>
          </p:nvPr>
        </p:nvSpPr>
        <p:spPr>
          <a:xfrm>
            <a:off x="1676400" y="2651477"/>
            <a:ext cx="21031200" cy="8143917"/>
          </a:xfrm>
          <a:prstGeom prst="rect">
            <a:avLst/>
          </a:prstGeom>
        </p:spPr>
        <p:txBody>
          <a:bodyPr/>
          <a:lstStyle/>
          <a:p>
            <a:pPr lvl="1" marL="481263" indent="-481263">
              <a:lnSpc>
                <a:spcPct val="110000"/>
              </a:lnSpc>
              <a:spcBef>
                <a:spcPts val="3000"/>
              </a:spcBef>
              <a:buSzPct val="100000"/>
              <a:buChar char="•"/>
              <a:defRPr sz="4800"/>
            </a:pPr>
            <a:r>
              <a:t>Issues related to bias, potential misuse, etc., may be amplified with users who have little or no understanding of how algorithms are built</a:t>
            </a:r>
          </a:p>
          <a:p>
            <a:pPr lvl="1" marL="481263" indent="-481263">
              <a:lnSpc>
                <a:spcPct val="110000"/>
              </a:lnSpc>
              <a:spcBef>
                <a:spcPts val="3000"/>
              </a:spcBef>
              <a:buSzPct val="100000"/>
              <a:buChar char="•"/>
              <a:defRPr sz="4800"/>
            </a:pPr>
            <a:r>
              <a:t>There are a number of concerns about AutoML “hubris”</a:t>
            </a:r>
          </a:p>
          <a:p>
            <a:pPr lvl="2" marL="1243263" indent="-481263">
              <a:lnSpc>
                <a:spcPct val="110000"/>
              </a:lnSpc>
              <a:spcBef>
                <a:spcPts val="1500"/>
              </a:spcBef>
              <a:buSzPct val="100000"/>
              <a:buChar char="•"/>
              <a:defRPr sz="4800"/>
            </a:pPr>
            <a:r>
              <a:t>The notion that a lack of understanding about the inner workings will lead to problems</a:t>
            </a:r>
          </a:p>
          <a:p>
            <a:pPr lvl="1" marL="481263" indent="-481263">
              <a:lnSpc>
                <a:spcPct val="110000"/>
              </a:lnSpc>
              <a:spcBef>
                <a:spcPts val="3000"/>
              </a:spcBef>
              <a:buSzPct val="100000"/>
              <a:buChar char="•"/>
              <a:defRPr sz="4800"/>
            </a:pPr>
            <a:r>
              <a:t>Likely to fuel a rapid increase in demand for AI ethicists and others who can grapple with the implications of algorithmic decisions</a:t>
            </a:r>
          </a:p>
        </p:txBody>
      </p:sp>
      <p:sp>
        <p:nvSpPr>
          <p:cNvPr id="540" name="Can AI Be Too Easy?"/>
          <p:cNvSpPr txBox="1"/>
          <p:nvPr>
            <p:ph type="title"/>
          </p:nvPr>
        </p:nvSpPr>
        <p:spPr>
          <a:prstGeom prst="rect">
            <a:avLst/>
          </a:prstGeom>
        </p:spPr>
        <p:txBody>
          <a:bodyPr/>
          <a:lstStyle/>
          <a:p>
            <a:pPr/>
            <a:r>
              <a:t>Can AI Be Too Easy?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3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5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5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539">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39" grpId="1"/>
    </p:bldLst>
  </p:timing>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Subtitle 2"/>
          <p:cNvSpPr txBox="1"/>
          <p:nvPr>
            <p:ph type="body" sz="quarter" idx="1"/>
          </p:nvPr>
        </p:nvSpPr>
        <p:spPr>
          <a:xfrm>
            <a:off x="1151343" y="9240193"/>
            <a:ext cx="20432591" cy="1316634"/>
          </a:xfrm>
          <a:prstGeom prst="rect">
            <a:avLst/>
          </a:prstGeom>
        </p:spPr>
        <p:txBody>
          <a:bodyPr/>
          <a:lstStyle/>
          <a:p>
            <a:pPr/>
            <a:r>
              <a:t>Economics of AI: Competitive Implications</a:t>
            </a:r>
          </a:p>
        </p:txBody>
      </p:sp>
      <p:sp>
        <p:nvSpPr>
          <p:cNvPr id="543" name="Text Placeholder 5"/>
          <p:cNvSpPr/>
          <p:nvPr>
            <p:ph type="body" idx="21"/>
          </p:nvPr>
        </p:nvSpPr>
        <p:spPr>
          <a:xfrm>
            <a:off x="1151343" y="10852057"/>
            <a:ext cx="22287777" cy="1014765"/>
          </a:xfrm>
          <a:prstGeom prst="rect">
            <a:avLst/>
          </a:prstGeom>
          <a:extLst>
            <a:ext uri="{C572A759-6A51-4108-AA02-DFA0A04FC94B}">
              <ma14:wrappingTextBoxFlag xmlns:ma14="http://schemas.microsoft.com/office/mac/drawingml/2011/main" val="1"/>
            </a:ext>
          </a:extLst>
        </p:spPr>
        <p:txBody>
          <a:bodyPr/>
          <a:lstStyle>
            <a:lvl1pPr>
              <a:defRPr>
                <a:solidFill>
                  <a:schemeClr val="accent4"/>
                </a:solidFill>
                <a:latin typeface="Garamond"/>
                <a:ea typeface="Garamond"/>
                <a:cs typeface="Garamond"/>
                <a:sym typeface="Garamond"/>
              </a:defRPr>
            </a:lvl1pPr>
          </a:lstStyle>
          <a:p>
            <a:pPr/>
            <a:r>
              <a:t>Prasanna (Sonny) Tambe, Associate Professor of Operations, Information and Decisions</a:t>
            </a:r>
          </a:p>
        </p:txBody>
      </p:sp>
      <p:sp>
        <p:nvSpPr>
          <p:cNvPr id="544" name="Title 1"/>
          <p:cNvSpPr txBox="1"/>
          <p:nvPr>
            <p:ph type="title"/>
          </p:nvPr>
        </p:nvSpPr>
        <p:spPr>
          <a:xfrm>
            <a:off x="1151341" y="6833844"/>
            <a:ext cx="21697902" cy="2111119"/>
          </a:xfrm>
          <a:prstGeom prst="rect">
            <a:avLst/>
          </a:prstGeom>
        </p:spPr>
        <p:txBody>
          <a:bodyPr/>
          <a:lstStyle/>
          <a:p>
            <a:pPr/>
            <a:r>
              <a:t>AI Strategy and Governance</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Troubling scale economies…"/>
          <p:cNvSpPr txBox="1"/>
          <p:nvPr>
            <p:ph type="body" idx="1"/>
          </p:nvPr>
        </p:nvSpPr>
        <p:spPr>
          <a:xfrm>
            <a:off x="1676400" y="2651477"/>
            <a:ext cx="21031200" cy="8143917"/>
          </a:xfrm>
          <a:prstGeom prst="rect">
            <a:avLst/>
          </a:prstGeom>
        </p:spPr>
        <p:txBody>
          <a:bodyPr/>
          <a:lstStyle/>
          <a:p>
            <a:pPr lvl="1" marL="481263" indent="-481263">
              <a:lnSpc>
                <a:spcPct val="110000"/>
              </a:lnSpc>
              <a:spcBef>
                <a:spcPts val="3000"/>
              </a:spcBef>
              <a:buSzPct val="100000"/>
              <a:buChar char="•"/>
              <a:defRPr sz="4800"/>
            </a:pPr>
            <a:r>
              <a:t>Troubling scale economies</a:t>
            </a:r>
          </a:p>
          <a:p>
            <a:pPr lvl="2" marL="1243263" indent="-481263">
              <a:lnSpc>
                <a:spcPct val="110000"/>
              </a:lnSpc>
              <a:spcBef>
                <a:spcPts val="1500"/>
              </a:spcBef>
              <a:buSzPct val="100000"/>
              <a:buChar char="•"/>
              <a:defRPr sz="4800"/>
            </a:pPr>
            <a:r>
              <a:t>Firms or organizations with better data are able to collect better data in turn — virtuous cycle</a:t>
            </a:r>
          </a:p>
          <a:p>
            <a:pPr lvl="2" marL="1243263" indent="-481263">
              <a:lnSpc>
                <a:spcPct val="110000"/>
              </a:lnSpc>
              <a:spcBef>
                <a:spcPts val="1500"/>
              </a:spcBef>
              <a:buSzPct val="100000"/>
              <a:buChar char="•"/>
              <a:defRPr sz="4800"/>
            </a:pPr>
            <a:r>
              <a:t>Platform effects wherein the rich get richer</a:t>
            </a:r>
          </a:p>
        </p:txBody>
      </p:sp>
      <p:sp>
        <p:nvSpPr>
          <p:cNvPr id="547" name="Implications of a Growing Emphasis on Data and Computation"/>
          <p:cNvSpPr txBox="1"/>
          <p:nvPr>
            <p:ph type="title"/>
          </p:nvPr>
        </p:nvSpPr>
        <p:spPr>
          <a:prstGeom prst="rect">
            <a:avLst/>
          </a:prstGeom>
        </p:spPr>
        <p:txBody>
          <a:bodyPr/>
          <a:lstStyle/>
          <a:p>
            <a:pPr/>
            <a:r>
              <a:t>Implications of a Growing Emphasis on Data and Computation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4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4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54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546">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46" grpId="1"/>
    </p:bldLst>
  </p:timing>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Concentration and market share are growing in a small set of firms"/>
          <p:cNvSpPr txBox="1"/>
          <p:nvPr>
            <p:ph type="body" sz="quarter" idx="1"/>
          </p:nvPr>
        </p:nvSpPr>
        <p:spPr>
          <a:xfrm>
            <a:off x="1676400" y="2651477"/>
            <a:ext cx="21031200" cy="1582647"/>
          </a:xfrm>
          <a:prstGeom prst="rect">
            <a:avLst/>
          </a:prstGeom>
        </p:spPr>
        <p:txBody>
          <a:bodyPr/>
          <a:lstStyle/>
          <a:p>
            <a:pPr lvl="1" marL="481263" indent="-481263">
              <a:lnSpc>
                <a:spcPct val="110000"/>
              </a:lnSpc>
              <a:spcBef>
                <a:spcPts val="3000"/>
              </a:spcBef>
              <a:buSzPct val="100000"/>
              <a:buChar char="•"/>
              <a:defRPr sz="4800"/>
            </a:pPr>
            <a:r>
              <a:t>Concentration and market share are growing in a small set of firms</a:t>
            </a:r>
          </a:p>
        </p:txBody>
      </p:sp>
      <p:sp>
        <p:nvSpPr>
          <p:cNvPr id="550" name="Implications of a Growing Emphasis on Data and Computation"/>
          <p:cNvSpPr txBox="1"/>
          <p:nvPr>
            <p:ph type="title"/>
          </p:nvPr>
        </p:nvSpPr>
        <p:spPr>
          <a:prstGeom prst="rect">
            <a:avLst/>
          </a:prstGeom>
        </p:spPr>
        <p:txBody>
          <a:bodyPr/>
          <a:lstStyle/>
          <a:p>
            <a:pPr/>
            <a:r>
              <a:t>Implications of a Growing Emphasis on Data and Computation</a:t>
            </a:r>
          </a:p>
        </p:txBody>
      </p:sp>
      <p:pic>
        <p:nvPicPr>
          <p:cNvPr id="551" name="Google Shape;382;p70" descr="Google Shape;382;p70"/>
          <p:cNvPicPr>
            <a:picLocks noChangeAspect="1"/>
          </p:cNvPicPr>
          <p:nvPr/>
        </p:nvPicPr>
        <p:blipFill>
          <a:blip r:embed="rId2">
            <a:extLst/>
          </a:blip>
          <a:stretch>
            <a:fillRect/>
          </a:stretch>
        </p:blipFill>
        <p:spPr>
          <a:xfrm>
            <a:off x="4471148" y="4041200"/>
            <a:ext cx="15441704" cy="8677468"/>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3" name="Pendulum of public opinion has begun to swing back…"/>
          <p:cNvSpPr txBox="1"/>
          <p:nvPr>
            <p:ph type="body" idx="1"/>
          </p:nvPr>
        </p:nvSpPr>
        <p:spPr>
          <a:xfrm>
            <a:off x="1676400" y="2651477"/>
            <a:ext cx="21648515" cy="8143917"/>
          </a:xfrm>
          <a:prstGeom prst="rect">
            <a:avLst/>
          </a:prstGeom>
        </p:spPr>
        <p:txBody>
          <a:bodyPr/>
          <a:lstStyle/>
          <a:p>
            <a:pPr lvl="1" marL="481263" indent="-481263">
              <a:lnSpc>
                <a:spcPct val="110000"/>
              </a:lnSpc>
              <a:spcBef>
                <a:spcPts val="3000"/>
              </a:spcBef>
              <a:buSzPct val="100000"/>
              <a:buChar char="•"/>
              <a:defRPr sz="4800"/>
            </a:pPr>
            <a:r>
              <a:t>Pendulum of public opinion has begun to swing back</a:t>
            </a:r>
          </a:p>
          <a:p>
            <a:pPr lvl="2" marL="1243263" indent="-481263">
              <a:lnSpc>
                <a:spcPct val="110000"/>
              </a:lnSpc>
              <a:spcBef>
                <a:spcPts val="1500"/>
              </a:spcBef>
              <a:buSzPct val="100000"/>
              <a:buChar char="•"/>
              <a:defRPr sz="4800"/>
            </a:pPr>
            <a:r>
              <a:t>How we feel about their use of our personal data to make recommendations or develop products</a:t>
            </a:r>
          </a:p>
          <a:p>
            <a:pPr lvl="1" marL="481263" indent="-481263">
              <a:lnSpc>
                <a:spcPct val="110000"/>
              </a:lnSpc>
              <a:spcBef>
                <a:spcPts val="3000"/>
              </a:spcBef>
              <a:buSzPct val="100000"/>
              <a:buChar char="•"/>
              <a:defRPr sz="4800"/>
            </a:pPr>
            <a:r>
              <a:t>Data portability (The ACCESS act)</a:t>
            </a:r>
          </a:p>
        </p:txBody>
      </p:sp>
      <p:sp>
        <p:nvSpPr>
          <p:cNvPr id="554" name="Implications of a Growing Emphasis on Data and Computation"/>
          <p:cNvSpPr txBox="1"/>
          <p:nvPr>
            <p:ph type="title"/>
          </p:nvPr>
        </p:nvSpPr>
        <p:spPr>
          <a:prstGeom prst="rect">
            <a:avLst/>
          </a:prstGeom>
        </p:spPr>
        <p:txBody>
          <a:bodyPr/>
          <a:lstStyle/>
          <a:p>
            <a:pPr/>
            <a:r>
              <a:t>Implications of a Growing Emphasis on Data and Computation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5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5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55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553">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53" grpId="1"/>
    </p:bldLst>
  </p:timing>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6" name="Implications of a Growing Emphasis on Data and Computation"/>
          <p:cNvSpPr txBox="1"/>
          <p:nvPr>
            <p:ph type="title"/>
          </p:nvPr>
        </p:nvSpPr>
        <p:spPr>
          <a:prstGeom prst="rect">
            <a:avLst/>
          </a:prstGeom>
        </p:spPr>
        <p:txBody>
          <a:bodyPr/>
          <a:lstStyle/>
          <a:p>
            <a:pPr/>
            <a:r>
              <a:t>Implications of a Growing Emphasis on Data and Computation</a:t>
            </a:r>
          </a:p>
        </p:txBody>
      </p:sp>
      <p:pic>
        <p:nvPicPr>
          <p:cNvPr id="557" name="Google Shape;406;p74" descr="Google Shape;406;p74"/>
          <p:cNvPicPr>
            <a:picLocks noChangeAspect="1"/>
          </p:cNvPicPr>
          <p:nvPr/>
        </p:nvPicPr>
        <p:blipFill>
          <a:blip r:embed="rId2">
            <a:extLst/>
          </a:blip>
          <a:stretch>
            <a:fillRect/>
          </a:stretch>
        </p:blipFill>
        <p:spPr>
          <a:xfrm>
            <a:off x="11295140" y="6432697"/>
            <a:ext cx="10898270" cy="6130277"/>
          </a:xfrm>
          <a:prstGeom prst="rect">
            <a:avLst/>
          </a:prstGeom>
          <a:ln w="12700">
            <a:miter lim="400000"/>
          </a:ln>
        </p:spPr>
      </p:pic>
      <p:pic>
        <p:nvPicPr>
          <p:cNvPr id="558" name="Google Shape;399;p73" descr="Google Shape;399;p73"/>
          <p:cNvPicPr>
            <a:picLocks noChangeAspect="1"/>
          </p:cNvPicPr>
          <p:nvPr/>
        </p:nvPicPr>
        <p:blipFill>
          <a:blip r:embed="rId3">
            <a:extLst/>
          </a:blip>
          <a:srcRect l="0" t="7187" r="0" b="12756"/>
          <a:stretch>
            <a:fillRect/>
          </a:stretch>
        </p:blipFill>
        <p:spPr>
          <a:xfrm>
            <a:off x="2190590" y="2732366"/>
            <a:ext cx="10792630" cy="6480144"/>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Subtitle 2"/>
          <p:cNvSpPr txBox="1"/>
          <p:nvPr>
            <p:ph type="body" sz="quarter" idx="1"/>
          </p:nvPr>
        </p:nvSpPr>
        <p:spPr>
          <a:xfrm>
            <a:off x="1151343" y="9100000"/>
            <a:ext cx="18288001" cy="1014765"/>
          </a:xfrm>
          <a:prstGeom prst="rect">
            <a:avLst/>
          </a:prstGeom>
        </p:spPr>
        <p:txBody>
          <a:bodyPr/>
          <a:lstStyle/>
          <a:p>
            <a:pPr/>
            <a:r>
              <a:t>Interview with Apoorv Saxena</a:t>
            </a:r>
          </a:p>
        </p:txBody>
      </p:sp>
      <p:sp>
        <p:nvSpPr>
          <p:cNvPr id="561" name="Text Placeholder 5"/>
          <p:cNvSpPr/>
          <p:nvPr/>
        </p:nvSpPr>
        <p:spPr>
          <a:xfrm>
            <a:off x="1151343" y="10852057"/>
            <a:ext cx="22287777" cy="154441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113000"/>
              </a:lnSpc>
              <a:spcBef>
                <a:spcPts val="1600"/>
              </a:spcBef>
              <a:defRPr sz="4400">
                <a:solidFill>
                  <a:schemeClr val="accent4"/>
                </a:solidFill>
                <a:latin typeface="Garamond"/>
                <a:ea typeface="Garamond"/>
                <a:cs typeface="Garamond"/>
                <a:sym typeface="Garamond"/>
              </a:defRPr>
            </a:lvl1pPr>
          </a:lstStyle>
          <a:p>
            <a:pPr/>
            <a:r>
              <a:t>Kartik Hosanagar, Professor of Operations, Information and Decisions</a:t>
            </a:r>
          </a:p>
        </p:txBody>
      </p:sp>
      <p:sp>
        <p:nvSpPr>
          <p:cNvPr id="562" name="Title 1"/>
          <p:cNvSpPr txBox="1"/>
          <p:nvPr>
            <p:ph type="title"/>
          </p:nvPr>
        </p:nvSpPr>
        <p:spPr>
          <a:xfrm>
            <a:off x="1151341" y="6833844"/>
            <a:ext cx="21697902" cy="2111119"/>
          </a:xfrm>
          <a:prstGeom prst="rect">
            <a:avLst/>
          </a:prstGeom>
        </p:spPr>
        <p:txBody>
          <a:bodyPr/>
          <a:lstStyle/>
          <a:p>
            <a:pPr/>
            <a:r>
              <a:t>AI Strategy and Governance</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4" name="Subtitle 2"/>
          <p:cNvSpPr txBox="1"/>
          <p:nvPr>
            <p:ph type="body" sz="quarter" idx="1"/>
          </p:nvPr>
        </p:nvSpPr>
        <p:spPr>
          <a:xfrm>
            <a:off x="1151343" y="9100000"/>
            <a:ext cx="18288001" cy="1014765"/>
          </a:xfrm>
          <a:prstGeom prst="rect">
            <a:avLst/>
          </a:prstGeom>
        </p:spPr>
        <p:txBody>
          <a:bodyPr/>
          <a:lstStyle/>
          <a:p>
            <a:pPr/>
            <a:r>
              <a:t>AI in the Organization Structure</a:t>
            </a:r>
          </a:p>
        </p:txBody>
      </p:sp>
      <p:sp>
        <p:nvSpPr>
          <p:cNvPr id="565" name="Text Placeholder 5"/>
          <p:cNvSpPr/>
          <p:nvPr/>
        </p:nvSpPr>
        <p:spPr>
          <a:xfrm>
            <a:off x="1151343" y="10852057"/>
            <a:ext cx="22287777" cy="154441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113000"/>
              </a:lnSpc>
              <a:spcBef>
                <a:spcPts val="1600"/>
              </a:spcBef>
              <a:defRPr sz="4400">
                <a:solidFill>
                  <a:schemeClr val="accent4"/>
                </a:solidFill>
                <a:latin typeface="Garamond"/>
                <a:ea typeface="Garamond"/>
                <a:cs typeface="Garamond"/>
                <a:sym typeface="Garamond"/>
              </a:defRPr>
            </a:lvl1pPr>
          </a:lstStyle>
          <a:p>
            <a:pPr/>
            <a:r>
              <a:t>Kartik Hosanagar, Professor of Operations, Information and Decisions</a:t>
            </a:r>
          </a:p>
        </p:txBody>
      </p:sp>
      <p:sp>
        <p:nvSpPr>
          <p:cNvPr id="566" name="Title 1"/>
          <p:cNvSpPr txBox="1"/>
          <p:nvPr>
            <p:ph type="title"/>
          </p:nvPr>
        </p:nvSpPr>
        <p:spPr>
          <a:xfrm>
            <a:off x="1151341" y="6833844"/>
            <a:ext cx="21697902" cy="2111119"/>
          </a:xfrm>
          <a:prstGeom prst="rect">
            <a:avLst/>
          </a:prstGeom>
        </p:spPr>
        <p:txBody>
          <a:bodyPr/>
          <a:lstStyle/>
          <a:p>
            <a:pPr/>
            <a:r>
              <a:t>AI Strategy and Governance</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Organizational Behaviors"/>
          <p:cNvSpPr txBox="1"/>
          <p:nvPr>
            <p:ph type="title"/>
          </p:nvPr>
        </p:nvSpPr>
        <p:spPr>
          <a:prstGeom prst="rect">
            <a:avLst/>
          </a:prstGeom>
        </p:spPr>
        <p:txBody>
          <a:bodyPr/>
          <a:lstStyle/>
          <a:p>
            <a:pPr/>
            <a:r>
              <a:t>Organizational Behaviors</a:t>
            </a:r>
          </a:p>
        </p:txBody>
      </p:sp>
      <p:pic>
        <p:nvPicPr>
          <p:cNvPr id="569" name="Picture 16" descr="Picture 16"/>
          <p:cNvPicPr>
            <a:picLocks noChangeAspect="0"/>
          </p:cNvPicPr>
          <p:nvPr/>
        </p:nvPicPr>
        <p:blipFill>
          <a:blip r:embed="rId2">
            <a:extLst/>
          </a:blip>
          <a:stretch>
            <a:fillRect/>
          </a:stretch>
        </p:blipFill>
        <p:spPr>
          <a:xfrm>
            <a:off x="7281219" y="1982805"/>
            <a:ext cx="274321" cy="274321"/>
          </a:xfrm>
          <a:prstGeom prst="rect">
            <a:avLst/>
          </a:prstGeom>
          <a:ln w="12700">
            <a:miter lim="400000"/>
          </a:ln>
        </p:spPr>
      </p:pic>
      <p:sp>
        <p:nvSpPr>
          <p:cNvPr id="570" name="Subtitle 4"/>
          <p:cNvSpPr txBox="1"/>
          <p:nvPr/>
        </p:nvSpPr>
        <p:spPr>
          <a:xfrm>
            <a:off x="1625600" y="2514600"/>
            <a:ext cx="21031200" cy="991889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2" marL="571500" indent="-571500" defTabSz="914400">
              <a:lnSpc>
                <a:spcPct val="110000"/>
              </a:lnSpc>
              <a:spcBef>
                <a:spcPts val="3000"/>
              </a:spcBef>
              <a:buSzPct val="100000"/>
              <a:buFont typeface="Arial"/>
              <a:buChar char="•"/>
              <a:defRPr sz="4800">
                <a:solidFill>
                  <a:schemeClr val="accent1"/>
                </a:solidFill>
              </a:defRPr>
            </a:pPr>
            <a:r>
              <a:t>Why are some companies more successful than others at generating value from AI? </a:t>
            </a:r>
          </a:p>
          <a:p>
            <a:pPr lvl="3" marL="1257299" indent="-571499" defTabSz="914400">
              <a:lnSpc>
                <a:spcPct val="110000"/>
              </a:lnSpc>
              <a:spcBef>
                <a:spcPts val="1500"/>
              </a:spcBef>
              <a:buSzPct val="100000"/>
              <a:buFont typeface="Arial"/>
              <a:buChar char="•"/>
              <a:defRPr sz="4800">
                <a:solidFill>
                  <a:schemeClr val="accent1"/>
                </a:solidFill>
              </a:defRPr>
            </a:pPr>
            <a:r>
              <a:t>AI strategy integration</a:t>
            </a:r>
          </a:p>
          <a:p>
            <a:pPr lvl="3" marL="1257299" indent="-571499" defTabSz="914400">
              <a:lnSpc>
                <a:spcPct val="110000"/>
              </a:lnSpc>
              <a:spcBef>
                <a:spcPts val="1500"/>
              </a:spcBef>
              <a:buSzPct val="100000"/>
              <a:buFont typeface="Arial"/>
              <a:buChar char="•"/>
              <a:defRPr sz="4800">
                <a:solidFill>
                  <a:schemeClr val="accent1"/>
                </a:solidFill>
              </a:defRPr>
            </a:pPr>
            <a:r>
              <a:t>Taking risks and growing revenue</a:t>
            </a:r>
          </a:p>
          <a:p>
            <a:pPr lvl="3" marL="1257299" indent="-571499" defTabSz="914400">
              <a:lnSpc>
                <a:spcPct val="110000"/>
              </a:lnSpc>
              <a:spcBef>
                <a:spcPts val="1500"/>
              </a:spcBef>
              <a:buSzPct val="100000"/>
              <a:buFont typeface="Arial"/>
              <a:buChar char="•"/>
              <a:defRPr sz="4800">
                <a:solidFill>
                  <a:schemeClr val="accent1"/>
                </a:solidFill>
              </a:defRPr>
            </a:pPr>
            <a:r>
              <a:t>AI unification/investing in data and process change</a:t>
            </a:r>
          </a:p>
          <a:p>
            <a:pPr lvl="3" marL="1257299" indent="-571499" defTabSz="914400">
              <a:lnSpc>
                <a:spcPct val="110000"/>
              </a:lnSpc>
              <a:spcBef>
                <a:spcPts val="1500"/>
              </a:spcBef>
              <a:buSzPct val="100000"/>
              <a:buFont typeface="Arial"/>
              <a:buChar char="•"/>
              <a:defRPr sz="4800">
                <a:solidFill>
                  <a:schemeClr val="accent1"/>
                </a:solidFill>
              </a:defRPr>
            </a:pPr>
            <a:r>
              <a:t>Aligning AI production and consumption</a:t>
            </a:r>
          </a:p>
          <a:p>
            <a:pPr lvl="3" marL="1257299" indent="-571499" defTabSz="914400">
              <a:lnSpc>
                <a:spcPct val="110000"/>
              </a:lnSpc>
              <a:spcBef>
                <a:spcPts val="1500"/>
              </a:spcBef>
              <a:buSzPct val="100000"/>
              <a:buFont typeface="Arial"/>
              <a:buChar char="•"/>
              <a:defRPr sz="4800">
                <a:solidFill>
                  <a:schemeClr val="accent1"/>
                </a:solidFill>
              </a:defRPr>
            </a:pPr>
            <a:r>
              <a:t>Investing in talent</a:t>
            </a:r>
          </a:p>
        </p:txBody>
      </p:sp>
      <p:sp>
        <p:nvSpPr>
          <p:cNvPr id="571" name="TextBox 17"/>
          <p:cNvSpPr txBox="1"/>
          <p:nvPr/>
        </p:nvSpPr>
        <p:spPr>
          <a:xfrm>
            <a:off x="1720222" y="12539264"/>
            <a:ext cx="22136656" cy="437070"/>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p>
            <a:pPr defTabSz="914400">
              <a:defRPr sz="2400">
                <a:solidFill>
                  <a:schemeClr val="accent1"/>
                </a:solidFill>
              </a:defRPr>
            </a:pPr>
            <a:r>
              <a:t>Content/quotes from: </a:t>
            </a:r>
            <a:r>
              <a:rPr u="sng">
                <a:uFill>
                  <a:solidFill>
                    <a:srgbClr val="0000FF"/>
                  </a:solidFill>
                </a:uFill>
                <a:hlinkClick r:id="rId3" invalidUrl="" action="" tgtFrame="" tooltip="" history="1" highlightClick="0" endSnd="0"/>
              </a:rPr>
              <a:t>https://sloanreview.mit.edu/projects/winning-with-ai/?fbclid=IwAR3vpFQ0bPE1CK9kf8Mm07tleOO1eB5urQ9OdYOo7Lwcunxh6VbeamgGT6Q</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7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7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57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57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57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57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570">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70"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AI Application Challenges"/>
          <p:cNvSpPr txBox="1"/>
          <p:nvPr>
            <p:ph type="title"/>
          </p:nvPr>
        </p:nvSpPr>
        <p:spPr>
          <a:prstGeom prst="rect">
            <a:avLst/>
          </a:prstGeom>
        </p:spPr>
        <p:txBody>
          <a:bodyPr/>
          <a:lstStyle/>
          <a:p>
            <a:pPr/>
            <a:r>
              <a:t>AI Application Challenges</a:t>
            </a:r>
          </a:p>
        </p:txBody>
      </p:sp>
      <p:pic>
        <p:nvPicPr>
          <p:cNvPr id="272" name="Picture 16" descr="Picture 16"/>
          <p:cNvPicPr>
            <a:picLocks noChangeAspect="0"/>
          </p:cNvPicPr>
          <p:nvPr/>
        </p:nvPicPr>
        <p:blipFill>
          <a:blip r:embed="rId2">
            <a:extLst/>
          </a:blip>
          <a:stretch>
            <a:fillRect/>
          </a:stretch>
        </p:blipFill>
        <p:spPr>
          <a:xfrm>
            <a:off x="7281219" y="1982805"/>
            <a:ext cx="274321" cy="274321"/>
          </a:xfrm>
          <a:prstGeom prst="rect">
            <a:avLst/>
          </a:prstGeom>
          <a:ln w="12700">
            <a:miter lim="400000"/>
          </a:ln>
        </p:spPr>
      </p:pic>
      <p:sp>
        <p:nvSpPr>
          <p:cNvPr id="273" name="Line"/>
          <p:cNvSpPr/>
          <p:nvPr/>
        </p:nvSpPr>
        <p:spPr>
          <a:xfrm flipV="1">
            <a:off x="12191999" y="3213400"/>
            <a:ext cx="1" cy="8655235"/>
          </a:xfrm>
          <a:prstGeom prst="line">
            <a:avLst/>
          </a:prstGeom>
          <a:ln w="76200">
            <a:solidFill>
              <a:schemeClr val="accent4"/>
            </a:solidFill>
            <a:miter/>
          </a:ln>
        </p:spPr>
        <p:txBody>
          <a:bodyPr tIns="91439" bIns="91439"/>
          <a:lstStyle/>
          <a:p>
            <a:pPr/>
          </a:p>
        </p:txBody>
      </p:sp>
      <p:grpSp>
        <p:nvGrpSpPr>
          <p:cNvPr id="277" name="Group"/>
          <p:cNvGrpSpPr/>
          <p:nvPr/>
        </p:nvGrpSpPr>
        <p:grpSpPr>
          <a:xfrm>
            <a:off x="1510604" y="6994680"/>
            <a:ext cx="9472913" cy="2688664"/>
            <a:chOff x="0" y="0"/>
            <a:chExt cx="9472912" cy="2688663"/>
          </a:xfrm>
        </p:grpSpPr>
        <p:sp>
          <p:nvSpPr>
            <p:cNvPr id="274" name="TextBox 11"/>
            <p:cNvSpPr/>
            <p:nvPr/>
          </p:nvSpPr>
          <p:spPr>
            <a:xfrm>
              <a:off x="4736455" y="1180857"/>
              <a:ext cx="1270001" cy="1270001"/>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defTabSz="914400">
                <a:defRPr b="1" sz="8000">
                  <a:solidFill>
                    <a:schemeClr val="accent4"/>
                  </a:solidFill>
                </a:defRPr>
              </a:lvl1pPr>
            </a:lstStyle>
            <a:p>
              <a:pPr/>
              <a:r>
                <a:t>40%</a:t>
              </a:r>
            </a:p>
          </p:txBody>
        </p:sp>
        <p:sp>
          <p:nvSpPr>
            <p:cNvPr id="275" name="Rectangle 38"/>
            <p:cNvSpPr/>
            <p:nvPr/>
          </p:nvSpPr>
          <p:spPr>
            <a:xfrm>
              <a:off x="0" y="0"/>
              <a:ext cx="9472913"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defTabSz="914400">
                <a:defRPr sz="4800">
                  <a:solidFill>
                    <a:schemeClr val="accent1"/>
                  </a:solidFill>
                </a:defRPr>
              </a:lvl1pPr>
            </a:lstStyle>
            <a:p>
              <a:pPr/>
              <a:r>
                <a:t>Of this group, only</a:t>
              </a:r>
            </a:p>
          </p:txBody>
        </p:sp>
        <p:sp>
          <p:nvSpPr>
            <p:cNvPr id="276" name="Rectangle 5"/>
            <p:cNvSpPr/>
            <p:nvPr/>
          </p:nvSpPr>
          <p:spPr>
            <a:xfrm>
              <a:off x="1189885" y="2688663"/>
              <a:ext cx="709314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defTabSz="914400">
                <a:defRPr sz="4800">
                  <a:solidFill>
                    <a:schemeClr val="accent1"/>
                  </a:solidFill>
                </a:defRPr>
              </a:lvl1pPr>
            </a:lstStyle>
            <a:p>
              <a:pPr/>
              <a:r>
                <a:t>saw business gains from AI over the last 3 years</a:t>
              </a:r>
            </a:p>
          </p:txBody>
        </p:sp>
      </p:grpSp>
      <p:grpSp>
        <p:nvGrpSpPr>
          <p:cNvPr id="281" name="Group"/>
          <p:cNvGrpSpPr/>
          <p:nvPr/>
        </p:nvGrpSpPr>
        <p:grpSpPr>
          <a:xfrm>
            <a:off x="13853170" y="6401879"/>
            <a:ext cx="8567539" cy="3305421"/>
            <a:chOff x="0" y="0"/>
            <a:chExt cx="8567538" cy="3305420"/>
          </a:xfrm>
        </p:grpSpPr>
        <p:sp>
          <p:nvSpPr>
            <p:cNvPr id="278" name="TextBox 32"/>
            <p:cNvSpPr/>
            <p:nvPr/>
          </p:nvSpPr>
          <p:spPr>
            <a:xfrm>
              <a:off x="4283769" y="1773657"/>
              <a:ext cx="1270001" cy="1270001"/>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defTabSz="914400">
                <a:defRPr b="1" sz="8000">
                  <a:solidFill>
                    <a:schemeClr val="accent4"/>
                  </a:solidFill>
                </a:defRPr>
              </a:lvl1pPr>
            </a:lstStyle>
            <a:p>
              <a:pPr/>
              <a:r>
                <a:t>60%</a:t>
              </a:r>
            </a:p>
          </p:txBody>
        </p:sp>
        <p:sp>
          <p:nvSpPr>
            <p:cNvPr id="279" name="Rectangle 39"/>
            <p:cNvSpPr/>
            <p:nvPr/>
          </p:nvSpPr>
          <p:spPr>
            <a:xfrm>
              <a:off x="0" y="0"/>
              <a:ext cx="8567539"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defTabSz="914400">
                <a:defRPr sz="4800">
                  <a:solidFill>
                    <a:schemeClr val="accent1"/>
                  </a:solidFill>
                </a:defRPr>
              </a:pPr>
              <a:r>
                <a:t>Looking just at this subset that invested </a:t>
              </a:r>
              <a:r>
                <a:rPr b="1"/>
                <a:t>significantly</a:t>
              </a:r>
              <a:r>
                <a:t>, only</a:t>
              </a:r>
            </a:p>
          </p:txBody>
        </p:sp>
        <p:sp>
          <p:nvSpPr>
            <p:cNvPr id="280" name="Rectangle 5"/>
            <p:cNvSpPr/>
            <p:nvPr/>
          </p:nvSpPr>
          <p:spPr>
            <a:xfrm>
              <a:off x="668873" y="3305420"/>
              <a:ext cx="72297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defTabSz="914400">
                <a:defRPr sz="4800">
                  <a:solidFill>
                    <a:schemeClr val="accent1"/>
                  </a:solidFill>
                </a:defRPr>
              </a:lvl1pPr>
            </a:lstStyle>
            <a:p>
              <a:pPr/>
              <a:r>
                <a:t>saw business gains from AI over the last 3 years</a:t>
              </a:r>
            </a:p>
          </p:txBody>
        </p:sp>
      </p:grpSp>
      <p:grpSp>
        <p:nvGrpSpPr>
          <p:cNvPr id="284" name="Group"/>
          <p:cNvGrpSpPr/>
          <p:nvPr/>
        </p:nvGrpSpPr>
        <p:grpSpPr>
          <a:xfrm>
            <a:off x="1625600" y="2514600"/>
            <a:ext cx="9242921" cy="3261695"/>
            <a:chOff x="0" y="0"/>
            <a:chExt cx="9242920" cy="3261694"/>
          </a:xfrm>
        </p:grpSpPr>
        <p:sp>
          <p:nvSpPr>
            <p:cNvPr id="282" name="Subtitle 4"/>
            <p:cNvSpPr txBox="1"/>
            <p:nvPr/>
          </p:nvSpPr>
          <p:spPr>
            <a:xfrm>
              <a:off x="0" y="0"/>
              <a:ext cx="9242921" cy="30689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rmAutofit fontScale="100000" lnSpcReduction="0"/>
            </a:bodyPr>
            <a:lstStyle/>
            <a:p>
              <a:pPr lvl="2" marL="571500" indent="-571500" defTabSz="914400">
                <a:lnSpc>
                  <a:spcPct val="110000"/>
                </a:lnSpc>
                <a:spcBef>
                  <a:spcPts val="3000"/>
                </a:spcBef>
                <a:buSzPct val="100000"/>
                <a:buFont typeface="Arial"/>
                <a:buChar char="•"/>
                <a:defRPr sz="4800">
                  <a:solidFill>
                    <a:schemeClr val="accent1"/>
                  </a:solidFill>
                </a:defRPr>
              </a:pPr>
              <a:r>
                <a:t>In a 2019 MIT/BCG study, 90% of companies surveyed had made investments in AI</a:t>
              </a:r>
            </a:p>
          </p:txBody>
        </p:sp>
        <p:sp>
          <p:nvSpPr>
            <p:cNvPr id="283" name="Arrow 11"/>
            <p:cNvSpPr/>
            <p:nvPr/>
          </p:nvSpPr>
          <p:spPr>
            <a:xfrm rot="5400000">
              <a:off x="4236725" y="2587288"/>
              <a:ext cx="769471" cy="5793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chemeClr val="accent4"/>
            </a:solidFill>
            <a:ln w="12700" cap="flat">
              <a:noFill/>
              <a:miter lim="400000"/>
            </a:ln>
            <a:effectLst/>
          </p:spPr>
          <p:txBody>
            <a:bodyPr wrap="square" lIns="91439" tIns="91439" rIns="91439" bIns="91439" numCol="1" anchor="ctr">
              <a:noAutofit/>
            </a:bodyPr>
            <a:lstStyle/>
            <a:p>
              <a:pPr/>
            </a:p>
          </p:txBody>
        </p:sp>
      </p:grpSp>
      <p:grpSp>
        <p:nvGrpSpPr>
          <p:cNvPr id="287" name="Group"/>
          <p:cNvGrpSpPr/>
          <p:nvPr/>
        </p:nvGrpSpPr>
        <p:grpSpPr>
          <a:xfrm>
            <a:off x="13515478" y="2514600"/>
            <a:ext cx="9242922" cy="3261695"/>
            <a:chOff x="0" y="0"/>
            <a:chExt cx="9242920" cy="3261694"/>
          </a:xfrm>
        </p:grpSpPr>
        <p:sp>
          <p:nvSpPr>
            <p:cNvPr id="285" name="Subtitle 4"/>
            <p:cNvSpPr txBox="1"/>
            <p:nvPr/>
          </p:nvSpPr>
          <p:spPr>
            <a:xfrm>
              <a:off x="0" y="0"/>
              <a:ext cx="9242921" cy="30689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rmAutofit fontScale="100000" lnSpcReduction="0"/>
            </a:bodyPr>
            <a:lstStyle/>
            <a:p>
              <a:pPr lvl="2" marL="571500" indent="-571500" defTabSz="914400">
                <a:lnSpc>
                  <a:spcPct val="110000"/>
                </a:lnSpc>
                <a:spcBef>
                  <a:spcPts val="3000"/>
                </a:spcBef>
                <a:buSzPct val="100000"/>
                <a:buFont typeface="Arial"/>
                <a:buChar char="•"/>
                <a:defRPr sz="4800">
                  <a:solidFill>
                    <a:schemeClr val="accent1"/>
                  </a:solidFill>
                </a:defRPr>
              </a:pPr>
              <a:r>
                <a:t>However, a subset of the 90% that invested in AI made </a:t>
              </a:r>
              <a:r>
                <a:rPr b="1"/>
                <a:t>significant investments</a:t>
              </a:r>
            </a:p>
          </p:txBody>
        </p:sp>
        <p:sp>
          <p:nvSpPr>
            <p:cNvPr id="286" name="Arrow 11"/>
            <p:cNvSpPr/>
            <p:nvPr/>
          </p:nvSpPr>
          <p:spPr>
            <a:xfrm rot="5400000">
              <a:off x="4236725" y="2587288"/>
              <a:ext cx="769471" cy="5793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chemeClr val="accent4"/>
            </a:solidFill>
            <a:ln w="12700" cap="flat">
              <a:noFill/>
              <a:miter lim="400000"/>
            </a:ln>
            <a:effectLst/>
          </p:spPr>
          <p:txBody>
            <a:bodyPr wrap="square" lIns="91439" tIns="91439" rIns="91439" bIns="91439" numCol="1" anchor="ctr">
              <a:noAutofit/>
            </a:bodyPr>
            <a:lstStyle/>
            <a:p>
              <a:pPr/>
            </a:p>
          </p:txBody>
        </p:sp>
      </p:grpSp>
      <p:sp>
        <p:nvSpPr>
          <p:cNvPr id="288" name="TextBox 33"/>
          <p:cNvSpPr txBox="1"/>
          <p:nvPr/>
        </p:nvSpPr>
        <p:spPr>
          <a:xfrm>
            <a:off x="1499811" y="12574864"/>
            <a:ext cx="22136657" cy="437069"/>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p>
            <a:pPr defTabSz="914400">
              <a:defRPr sz="2400">
                <a:solidFill>
                  <a:schemeClr val="accent1"/>
                </a:solidFill>
              </a:defRPr>
            </a:pPr>
            <a:r>
              <a:t>Content/quotes from: </a:t>
            </a:r>
            <a:r>
              <a:rPr u="sng">
                <a:uFill>
                  <a:solidFill>
                    <a:srgbClr val="0000FF"/>
                  </a:solidFill>
                </a:uFill>
                <a:hlinkClick r:id="rId3" invalidUrl="" action="" tgtFrame="" tooltip="" history="1" highlightClick="0" endSnd="0"/>
              </a:rPr>
              <a:t>https://sloanreview.mit.edu/projects/winning-with-ai/?fbclid=IwAR3vpFQ0bPE1CK9kf8Mm07tleOO1eB5urQ9OdYOo7Lwcunxh6VbeamgGT6Q</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4" grpId="1"/>
      <p:bldP build="whole" bldLvl="1" animBg="1" rev="0" advAuto="0" spid="277" grpId="2"/>
      <p:bldP build="whole" bldLvl="1" animBg="1" rev="0" advAuto="0" spid="273" grpId="3"/>
      <p:bldP build="whole" bldLvl="1" animBg="1" rev="0" advAuto="0" spid="287" grpId="4"/>
      <p:bldP build="whole" bldLvl="1" animBg="1" rev="0" advAuto="0" spid="281" grpId="5"/>
    </p:bld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3" name="AI Strategy Integration"/>
          <p:cNvSpPr txBox="1"/>
          <p:nvPr>
            <p:ph type="title"/>
          </p:nvPr>
        </p:nvSpPr>
        <p:spPr>
          <a:prstGeom prst="rect">
            <a:avLst/>
          </a:prstGeom>
        </p:spPr>
        <p:txBody>
          <a:bodyPr/>
          <a:lstStyle/>
          <a:p>
            <a:pPr/>
            <a:r>
              <a:t>AI Strategy Integration</a:t>
            </a:r>
          </a:p>
        </p:txBody>
      </p:sp>
      <p:pic>
        <p:nvPicPr>
          <p:cNvPr id="574" name="Picture 16" descr="Picture 16"/>
          <p:cNvPicPr>
            <a:picLocks noChangeAspect="0"/>
          </p:cNvPicPr>
          <p:nvPr/>
        </p:nvPicPr>
        <p:blipFill>
          <a:blip r:embed="rId2">
            <a:extLst/>
          </a:blip>
          <a:stretch>
            <a:fillRect/>
          </a:stretch>
        </p:blipFill>
        <p:spPr>
          <a:xfrm>
            <a:off x="7281219" y="1982805"/>
            <a:ext cx="274321" cy="274321"/>
          </a:xfrm>
          <a:prstGeom prst="rect">
            <a:avLst/>
          </a:prstGeom>
          <a:ln w="12700">
            <a:miter lim="400000"/>
          </a:ln>
        </p:spPr>
      </p:pic>
      <p:sp>
        <p:nvSpPr>
          <p:cNvPr id="575" name="Subtitle 4"/>
          <p:cNvSpPr txBox="1"/>
          <p:nvPr/>
        </p:nvSpPr>
        <p:spPr>
          <a:xfrm>
            <a:off x="1625600" y="2514600"/>
            <a:ext cx="21031200" cy="190109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2" marL="571500" indent="-571500" defTabSz="914400">
              <a:lnSpc>
                <a:spcPct val="110000"/>
              </a:lnSpc>
              <a:spcBef>
                <a:spcPts val="3000"/>
              </a:spcBef>
              <a:buSzPct val="100000"/>
              <a:buFont typeface="Arial"/>
              <a:buChar char="•"/>
              <a:defRPr sz="4800">
                <a:solidFill>
                  <a:schemeClr val="accent1"/>
                </a:solidFill>
              </a:defRPr>
            </a:pPr>
            <a:r>
              <a:t>Idea: Integrate the AI strategy into the broader organizational strategy</a:t>
            </a:r>
          </a:p>
        </p:txBody>
      </p:sp>
      <p:sp>
        <p:nvSpPr>
          <p:cNvPr id="576" name="TextBox 17"/>
          <p:cNvSpPr txBox="1"/>
          <p:nvPr/>
        </p:nvSpPr>
        <p:spPr>
          <a:xfrm>
            <a:off x="1720222" y="12539264"/>
            <a:ext cx="22136656" cy="437070"/>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p>
            <a:pPr defTabSz="914400">
              <a:defRPr sz="2400">
                <a:solidFill>
                  <a:schemeClr val="accent1"/>
                </a:solidFill>
              </a:defRPr>
            </a:pPr>
            <a:r>
              <a:t>Content/quotes from: </a:t>
            </a:r>
            <a:r>
              <a:rPr u="sng">
                <a:uFill>
                  <a:solidFill>
                    <a:srgbClr val="0000FF"/>
                  </a:solidFill>
                </a:uFill>
                <a:hlinkClick r:id="rId3" invalidUrl="" action="" tgtFrame="" tooltip="" history="1" highlightClick="0" endSnd="0"/>
              </a:rPr>
              <a:t>https://sloanreview.mit.edu/projects/winning-with-ai/?fbclid=IwAR3vpFQ0bPE1CK9kf8Mm07tleOO1eB5urQ9OdYOo7Lwcunxh6VbeamgGT6Q</a:t>
            </a:r>
          </a:p>
        </p:txBody>
      </p:sp>
      <p:grpSp>
        <p:nvGrpSpPr>
          <p:cNvPr id="579" name="Group"/>
          <p:cNvGrpSpPr/>
          <p:nvPr/>
        </p:nvGrpSpPr>
        <p:grpSpPr>
          <a:xfrm>
            <a:off x="17040784" y="5786206"/>
            <a:ext cx="6542975" cy="6647287"/>
            <a:chOff x="0" y="0"/>
            <a:chExt cx="6542973" cy="6647286"/>
          </a:xfrm>
        </p:grpSpPr>
        <p:sp>
          <p:nvSpPr>
            <p:cNvPr id="577" name="Left Brace 16"/>
            <p:cNvSpPr/>
            <p:nvPr/>
          </p:nvSpPr>
          <p:spPr>
            <a:xfrm rot="10800000">
              <a:off x="0" y="0"/>
              <a:ext cx="744070" cy="60025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85"/>
                    <a:pt x="10800" y="21343"/>
                  </a:cubicBezTo>
                  <a:lnTo>
                    <a:pt x="10800" y="11057"/>
                  </a:lnTo>
                  <a:cubicBezTo>
                    <a:pt x="10800" y="10915"/>
                    <a:pt x="5965" y="10800"/>
                    <a:pt x="0" y="10800"/>
                  </a:cubicBezTo>
                  <a:cubicBezTo>
                    <a:pt x="5965" y="10800"/>
                    <a:pt x="10800" y="10685"/>
                    <a:pt x="10800" y="10543"/>
                  </a:cubicBezTo>
                  <a:lnTo>
                    <a:pt x="10800" y="257"/>
                  </a:lnTo>
                  <a:cubicBezTo>
                    <a:pt x="10800" y="115"/>
                    <a:pt x="15635" y="0"/>
                    <a:pt x="21600" y="0"/>
                  </a:cubicBezTo>
                </a:path>
              </a:pathLst>
            </a:custGeom>
            <a:noFill/>
            <a:ln w="76200" cap="flat">
              <a:solidFill>
                <a:schemeClr val="accent4"/>
              </a:solidFill>
              <a:prstDash val="solid"/>
              <a:round/>
            </a:ln>
            <a:effectLst/>
          </p:spPr>
          <p:txBody>
            <a:bodyPr wrap="square" lIns="45719" tIns="45719" rIns="45719" bIns="45719" numCol="1" anchor="ctr">
              <a:noAutofit/>
            </a:bodyPr>
            <a:lstStyle/>
            <a:p>
              <a:pPr algn="ctr" defTabSz="914400">
                <a:defRPr sz="1800">
                  <a:solidFill>
                    <a:schemeClr val="accent4"/>
                  </a:solidFill>
                  <a:latin typeface="+mn-lt"/>
                  <a:ea typeface="+mn-ea"/>
                  <a:cs typeface="+mn-cs"/>
                  <a:sym typeface="Calibri"/>
                </a:defRPr>
              </a:pPr>
            </a:p>
          </p:txBody>
        </p:sp>
        <p:sp>
          <p:nvSpPr>
            <p:cNvPr id="578" name="TextBox 12"/>
            <p:cNvSpPr txBox="1"/>
            <p:nvPr/>
          </p:nvSpPr>
          <p:spPr>
            <a:xfrm>
              <a:off x="1143951" y="143003"/>
              <a:ext cx="5399023" cy="6504284"/>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defTabSz="914400">
                <a:defRPr sz="4400">
                  <a:solidFill>
                    <a:schemeClr val="accent1"/>
                  </a:solidFill>
                </a:defRPr>
              </a:lvl1pPr>
            </a:lstStyle>
            <a:p>
              <a:pPr/>
              <a:r>
                <a:t>Integration is key over the long term, but companies do “start with less ambitious goals as precursors to bigger ones or as ways to achieve early wins and gain momentum”</a:t>
              </a:r>
            </a:p>
          </p:txBody>
        </p:sp>
      </p:grpSp>
      <p:grpSp>
        <p:nvGrpSpPr>
          <p:cNvPr id="585" name="Group"/>
          <p:cNvGrpSpPr/>
          <p:nvPr/>
        </p:nvGrpSpPr>
        <p:grpSpPr>
          <a:xfrm>
            <a:off x="1243711" y="4415690"/>
            <a:ext cx="15797074" cy="8276520"/>
            <a:chOff x="0" y="0"/>
            <a:chExt cx="15797072" cy="8276520"/>
          </a:xfrm>
        </p:grpSpPr>
        <p:sp>
          <p:nvSpPr>
            <p:cNvPr id="580" name="Develop a strategy for AI specifically…"/>
            <p:cNvSpPr txBox="1"/>
            <p:nvPr/>
          </p:nvSpPr>
          <p:spPr>
            <a:xfrm>
              <a:off x="529073" y="1484122"/>
              <a:ext cx="6778370" cy="6147528"/>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182879" tIns="182879" rIns="182879" bIns="182879" numCol="1" anchor="t">
              <a:noAutofit/>
            </a:bodyPr>
            <a:lstStyle/>
            <a:p>
              <a:pPr marL="508000" indent="-381000" defTabSz="1828433">
                <a:spcBef>
                  <a:spcPts val="1500"/>
                </a:spcBef>
                <a:buSzPct val="100000"/>
                <a:buChar char="•"/>
                <a:defRPr sz="4400">
                  <a:solidFill>
                    <a:schemeClr val="accent1"/>
                  </a:solidFill>
                </a:defRPr>
              </a:pPr>
              <a:r>
                <a:t>Develop a strategy for AI </a:t>
              </a:r>
              <a:r>
                <a:rPr b="1"/>
                <a:t>specifically</a:t>
              </a:r>
            </a:p>
            <a:p>
              <a:pPr marL="508000" indent="-381000" defTabSz="1828433">
                <a:spcBef>
                  <a:spcPts val="1500"/>
                </a:spcBef>
                <a:buSzPct val="100000"/>
                <a:buChar char="•"/>
                <a:defRPr sz="4400">
                  <a:solidFill>
                    <a:schemeClr val="accent1"/>
                  </a:solidFill>
                </a:defRPr>
              </a:pPr>
              <a:r>
                <a:t>Think of using AI as a goal </a:t>
              </a:r>
              <a:r>
                <a:rPr b="1"/>
                <a:t>in</a:t>
              </a:r>
              <a:r>
                <a:t> </a:t>
              </a:r>
              <a:r>
                <a:rPr b="1"/>
                <a:t>and of itself</a:t>
              </a:r>
            </a:p>
            <a:p>
              <a:pPr marL="508000" indent="-381000" defTabSz="1828433">
                <a:spcBef>
                  <a:spcPts val="1500"/>
                </a:spcBef>
                <a:buSzPct val="100000"/>
                <a:buChar char="•"/>
                <a:defRPr sz="4400">
                  <a:solidFill>
                    <a:schemeClr val="accent1"/>
                  </a:solidFill>
                </a:defRPr>
              </a:pPr>
              <a:r>
                <a:t>Focus on AI’s role in </a:t>
              </a:r>
              <a:r>
                <a:rPr b="1"/>
                <a:t>particular projects</a:t>
              </a:r>
            </a:p>
            <a:p>
              <a:pPr marL="508000" indent="-381000" defTabSz="1828433">
                <a:spcBef>
                  <a:spcPts val="1500"/>
                </a:spcBef>
                <a:buSzPct val="100000"/>
                <a:buChar char="•"/>
                <a:defRPr sz="4400">
                  <a:solidFill>
                    <a:schemeClr val="accent1"/>
                  </a:solidFill>
                </a:defRPr>
              </a:pPr>
              <a:r>
                <a:rPr b="1"/>
                <a:t>Separate AI initiatives</a:t>
              </a:r>
              <a:r>
                <a:t> from digital initiatives</a:t>
              </a:r>
            </a:p>
          </p:txBody>
        </p:sp>
        <p:sp>
          <p:nvSpPr>
            <p:cNvPr id="581" name="Tie AI strategy into overall strategy…"/>
            <p:cNvSpPr txBox="1"/>
            <p:nvPr/>
          </p:nvSpPr>
          <p:spPr>
            <a:xfrm>
              <a:off x="8262354" y="1494839"/>
              <a:ext cx="7534719" cy="6781682"/>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182879" tIns="182879" rIns="182879" bIns="182879" numCol="1" anchor="t">
              <a:noAutofit/>
            </a:bodyPr>
            <a:lstStyle/>
            <a:p>
              <a:pPr marL="508000" indent="-381000" defTabSz="1828433">
                <a:spcBef>
                  <a:spcPts val="1500"/>
                </a:spcBef>
                <a:buSzPct val="100000"/>
                <a:buChar char="•"/>
                <a:defRPr sz="4400">
                  <a:solidFill>
                    <a:schemeClr val="accent1"/>
                  </a:solidFill>
                </a:defRPr>
              </a:pPr>
              <a:r>
                <a:t>Tie AI strategy into </a:t>
              </a:r>
              <a:r>
                <a:rPr b="1"/>
                <a:t>overall</a:t>
              </a:r>
              <a:r>
                <a:t> </a:t>
              </a:r>
              <a:r>
                <a:rPr b="1"/>
                <a:t>strategy</a:t>
              </a:r>
            </a:p>
            <a:p>
              <a:pPr marL="508000" indent="-381000" defTabSz="1828433">
                <a:spcBef>
                  <a:spcPts val="1500"/>
                </a:spcBef>
                <a:buSzPct val="100000"/>
                <a:buChar char="•"/>
                <a:defRPr sz="4400">
                  <a:solidFill>
                    <a:schemeClr val="accent1"/>
                  </a:solidFill>
                </a:defRPr>
              </a:pPr>
              <a:r>
                <a:t>Think of AI as </a:t>
              </a:r>
              <a:r>
                <a:rPr b="1"/>
                <a:t>a tool to reach existing objectives</a:t>
              </a:r>
              <a:endParaRPr b="1"/>
            </a:p>
            <a:p>
              <a:pPr marL="508000" indent="-381000" defTabSz="1828433">
                <a:spcBef>
                  <a:spcPts val="1500"/>
                </a:spcBef>
                <a:buSzPct val="100000"/>
                <a:buChar char="•"/>
                <a:defRPr sz="4400">
                  <a:solidFill>
                    <a:schemeClr val="accent1"/>
                  </a:solidFill>
                </a:defRPr>
              </a:pPr>
              <a:r>
                <a:t>Focus on AI’s effects on </a:t>
              </a:r>
              <a:r>
                <a:rPr b="1"/>
                <a:t>business models</a:t>
              </a:r>
            </a:p>
            <a:p>
              <a:pPr marL="508000" indent="-381000" defTabSz="1828433">
                <a:spcBef>
                  <a:spcPts val="1500"/>
                </a:spcBef>
                <a:buSzPct val="100000"/>
                <a:buChar char="•"/>
                <a:defRPr sz="4400">
                  <a:solidFill>
                    <a:schemeClr val="accent1"/>
                  </a:solidFill>
                </a:defRPr>
              </a:pPr>
              <a:r>
                <a:rPr b="1"/>
                <a:t>Integrate AI initiatives</a:t>
              </a:r>
              <a:r>
                <a:t> into digital initiatives</a:t>
              </a:r>
            </a:p>
          </p:txBody>
        </p:sp>
        <p:sp>
          <p:nvSpPr>
            <p:cNvPr id="582" name="Less Effective Approach"/>
            <p:cNvSpPr txBox="1"/>
            <p:nvPr/>
          </p:nvSpPr>
          <p:spPr>
            <a:xfrm>
              <a:off x="0" y="0"/>
              <a:ext cx="7747000" cy="130215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182879" tIns="182879" rIns="182879" bIns="182879" numCol="1" anchor="ctr">
              <a:noAutofit/>
            </a:bodyPr>
            <a:lstStyle>
              <a:lvl1pPr algn="ctr" defTabSz="1828433">
                <a:spcBef>
                  <a:spcPts val="1500"/>
                </a:spcBef>
                <a:defRPr sz="4400">
                  <a:solidFill>
                    <a:schemeClr val="accent4"/>
                  </a:solidFill>
                </a:defRPr>
              </a:lvl1pPr>
            </a:lstStyle>
            <a:p>
              <a:pPr/>
              <a:r>
                <a:t>Less Effective Approach</a:t>
              </a:r>
            </a:p>
          </p:txBody>
        </p:sp>
        <p:sp>
          <p:nvSpPr>
            <p:cNvPr id="583" name="More Effective Approach"/>
            <p:cNvSpPr txBox="1"/>
            <p:nvPr/>
          </p:nvSpPr>
          <p:spPr>
            <a:xfrm>
              <a:off x="7729056" y="0"/>
              <a:ext cx="7747001" cy="130215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182879" tIns="182879" rIns="182879" bIns="182879" numCol="1" anchor="ctr">
              <a:noAutofit/>
            </a:bodyPr>
            <a:lstStyle>
              <a:lvl1pPr algn="ctr" defTabSz="1828433">
                <a:spcBef>
                  <a:spcPts val="1500"/>
                </a:spcBef>
                <a:defRPr sz="4400">
                  <a:solidFill>
                    <a:schemeClr val="accent4"/>
                  </a:solidFill>
                </a:defRPr>
              </a:lvl1pPr>
            </a:lstStyle>
            <a:p>
              <a:pPr/>
              <a:r>
                <a:t>More Effective Approach</a:t>
              </a:r>
            </a:p>
          </p:txBody>
        </p:sp>
        <p:sp>
          <p:nvSpPr>
            <p:cNvPr id="584" name="Arrow 11"/>
            <p:cNvSpPr/>
            <p:nvPr/>
          </p:nvSpPr>
          <p:spPr>
            <a:xfrm>
              <a:off x="7332667" y="356623"/>
              <a:ext cx="782171" cy="5889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chemeClr val="accent4"/>
            </a:solidFill>
            <a:ln w="12700" cap="flat">
              <a:noFill/>
              <a:miter lim="400000"/>
            </a:ln>
            <a:effectLst/>
          </p:spPr>
          <p:txBody>
            <a:bodyPr wrap="square" lIns="91439" tIns="91439" rIns="91439" bIns="91439" numCol="1" anchor="ctr">
              <a:noAutofit/>
            </a:bodyPr>
            <a:lstStyle/>
            <a:p>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5" grpId="1"/>
      <p:bldP build="whole" bldLvl="1" animBg="1" rev="0" advAuto="0" spid="579" grpId="2"/>
    </p:bldLst>
  </p:timing>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Taking Risks and Growing Revenue"/>
          <p:cNvSpPr txBox="1"/>
          <p:nvPr>
            <p:ph type="title"/>
          </p:nvPr>
        </p:nvSpPr>
        <p:spPr>
          <a:prstGeom prst="rect">
            <a:avLst/>
          </a:prstGeom>
        </p:spPr>
        <p:txBody>
          <a:bodyPr/>
          <a:lstStyle/>
          <a:p>
            <a:pPr/>
            <a:r>
              <a:t>Taking Risks and Growing Revenue</a:t>
            </a:r>
          </a:p>
        </p:txBody>
      </p:sp>
      <p:pic>
        <p:nvPicPr>
          <p:cNvPr id="588" name="Picture 16" descr="Picture 16"/>
          <p:cNvPicPr>
            <a:picLocks noChangeAspect="0"/>
          </p:cNvPicPr>
          <p:nvPr/>
        </p:nvPicPr>
        <p:blipFill>
          <a:blip r:embed="rId2">
            <a:extLst/>
          </a:blip>
          <a:stretch>
            <a:fillRect/>
          </a:stretch>
        </p:blipFill>
        <p:spPr>
          <a:xfrm>
            <a:off x="7281219" y="1982805"/>
            <a:ext cx="274321" cy="274321"/>
          </a:xfrm>
          <a:prstGeom prst="rect">
            <a:avLst/>
          </a:prstGeom>
          <a:ln w="12700">
            <a:miter lim="400000"/>
          </a:ln>
        </p:spPr>
      </p:pic>
      <p:sp>
        <p:nvSpPr>
          <p:cNvPr id="589" name="Subtitle 4"/>
          <p:cNvSpPr txBox="1"/>
          <p:nvPr/>
        </p:nvSpPr>
        <p:spPr>
          <a:xfrm>
            <a:off x="1625600" y="2514600"/>
            <a:ext cx="21031200" cy="190109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2" marL="571500" indent="-571500" defTabSz="914400">
              <a:lnSpc>
                <a:spcPct val="110000"/>
              </a:lnSpc>
              <a:spcBef>
                <a:spcPts val="3000"/>
              </a:spcBef>
              <a:buSzPct val="100000"/>
              <a:buFont typeface="Arial"/>
              <a:buChar char="•"/>
              <a:defRPr sz="4800">
                <a:solidFill>
                  <a:schemeClr val="accent1"/>
                </a:solidFill>
              </a:defRPr>
            </a:pPr>
            <a:r>
              <a:t>Organizations that are most effective at obtaining value from AI focus on revenue and growth side rather than on the cost side alone</a:t>
            </a:r>
          </a:p>
        </p:txBody>
      </p:sp>
      <p:sp>
        <p:nvSpPr>
          <p:cNvPr id="590" name="TextBox 17"/>
          <p:cNvSpPr txBox="1"/>
          <p:nvPr/>
        </p:nvSpPr>
        <p:spPr>
          <a:xfrm>
            <a:off x="1720222" y="12539264"/>
            <a:ext cx="22136656" cy="437070"/>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p>
            <a:pPr defTabSz="914400">
              <a:defRPr sz="2400">
                <a:solidFill>
                  <a:schemeClr val="accent1"/>
                </a:solidFill>
              </a:defRPr>
            </a:pPr>
            <a:r>
              <a:t>Content/quotes from: </a:t>
            </a:r>
            <a:r>
              <a:rPr u="sng">
                <a:uFill>
                  <a:solidFill>
                    <a:srgbClr val="0000FF"/>
                  </a:solidFill>
                </a:uFill>
                <a:hlinkClick r:id="rId3" invalidUrl="" action="" tgtFrame="" tooltip="" history="1" highlightClick="0" endSnd="0"/>
              </a:rPr>
              <a:t>https://sloanreview.mit.edu/projects/winning-with-ai/?fbclid=IwAR3vpFQ0bPE1CK9kf8Mm07tleOO1eB5urQ9OdYOo7Lwcunxh6VbeamgGT6Q</a:t>
            </a:r>
          </a:p>
        </p:txBody>
      </p:sp>
      <p:grpSp>
        <p:nvGrpSpPr>
          <p:cNvPr id="602" name="Group"/>
          <p:cNvGrpSpPr/>
          <p:nvPr/>
        </p:nvGrpSpPr>
        <p:grpSpPr>
          <a:xfrm>
            <a:off x="2845047" y="4059066"/>
            <a:ext cx="19047032" cy="7783432"/>
            <a:chOff x="0" y="0"/>
            <a:chExt cx="19047031" cy="7783430"/>
          </a:xfrm>
        </p:grpSpPr>
        <p:sp>
          <p:nvSpPr>
            <p:cNvPr id="591" name="Focus on AI’s role in cutting cost &amp; improving productivity…"/>
            <p:cNvSpPr txBox="1"/>
            <p:nvPr/>
          </p:nvSpPr>
          <p:spPr>
            <a:xfrm>
              <a:off x="0" y="1420465"/>
              <a:ext cx="9146666" cy="3156239"/>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182879" tIns="182879" rIns="182879" bIns="182879" numCol="1" anchor="t">
              <a:noAutofit/>
            </a:bodyPr>
            <a:lstStyle/>
            <a:p>
              <a:pPr marL="508000" indent="-381000" defTabSz="1828433">
                <a:spcBef>
                  <a:spcPts val="1500"/>
                </a:spcBef>
                <a:buSzPct val="100000"/>
                <a:buChar char="•"/>
                <a:defRPr sz="4400">
                  <a:solidFill>
                    <a:schemeClr val="accent1"/>
                  </a:solidFill>
                </a:defRPr>
              </a:pPr>
              <a:r>
                <a:t>Focus on AI’s role in </a:t>
              </a:r>
              <a:r>
                <a:rPr b="1"/>
                <a:t>cutting cost &amp; improving productivity</a:t>
              </a:r>
            </a:p>
            <a:p>
              <a:pPr marL="508000" indent="-381000" defTabSz="1828433">
                <a:spcBef>
                  <a:spcPts val="1500"/>
                </a:spcBef>
                <a:buSzPct val="100000"/>
                <a:buChar char="•"/>
                <a:defRPr sz="4400">
                  <a:solidFill>
                    <a:schemeClr val="accent1"/>
                  </a:solidFill>
                </a:defRPr>
              </a:pPr>
              <a:r>
                <a:t>Invest primarily in </a:t>
              </a:r>
              <a:r>
                <a:rPr b="1"/>
                <a:t>low-risk projects</a:t>
              </a:r>
            </a:p>
          </p:txBody>
        </p:sp>
        <p:sp>
          <p:nvSpPr>
            <p:cNvPr id="592" name="Focus primarily on AI’s role in generating revenue…"/>
            <p:cNvSpPr txBox="1"/>
            <p:nvPr/>
          </p:nvSpPr>
          <p:spPr>
            <a:xfrm>
              <a:off x="9850580" y="1420465"/>
              <a:ext cx="9196452" cy="3721462"/>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182879" tIns="182879" rIns="182879" bIns="182879" numCol="1" anchor="t">
              <a:noAutofit/>
            </a:bodyPr>
            <a:lstStyle/>
            <a:p>
              <a:pPr marL="508000" indent="-381000" defTabSz="1828433">
                <a:spcBef>
                  <a:spcPts val="1500"/>
                </a:spcBef>
                <a:buSzPct val="100000"/>
                <a:buChar char="•"/>
                <a:defRPr sz="4400">
                  <a:solidFill>
                    <a:schemeClr val="accent1"/>
                  </a:solidFill>
                </a:defRPr>
              </a:pPr>
              <a:r>
                <a:t>Focus primarily on AI’s role in </a:t>
              </a:r>
              <a:r>
                <a:rPr b="1"/>
                <a:t>generating revenue</a:t>
              </a:r>
            </a:p>
            <a:p>
              <a:pPr marL="508000" indent="-381000" defTabSz="1828433">
                <a:spcBef>
                  <a:spcPts val="1500"/>
                </a:spcBef>
                <a:buSzPct val="100000"/>
                <a:buChar char="•"/>
                <a:defRPr sz="4400">
                  <a:solidFill>
                    <a:schemeClr val="accent1"/>
                  </a:solidFill>
                </a:defRPr>
              </a:pPr>
              <a:r>
                <a:t>Invest in</a:t>
              </a:r>
              <a:r>
                <a:rPr b="1"/>
                <a:t> higher-risk, higher-return projects</a:t>
              </a:r>
            </a:p>
          </p:txBody>
        </p:sp>
        <p:sp>
          <p:nvSpPr>
            <p:cNvPr id="593" name="Less Effective Approach"/>
            <p:cNvSpPr txBox="1"/>
            <p:nvPr/>
          </p:nvSpPr>
          <p:spPr>
            <a:xfrm>
              <a:off x="402442" y="0"/>
              <a:ext cx="7747001" cy="130215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182879" tIns="182879" rIns="182879" bIns="182879" numCol="1" anchor="ctr">
              <a:noAutofit/>
            </a:bodyPr>
            <a:lstStyle>
              <a:lvl1pPr algn="ctr" defTabSz="1828433">
                <a:spcBef>
                  <a:spcPts val="1500"/>
                </a:spcBef>
                <a:defRPr sz="4400">
                  <a:solidFill>
                    <a:schemeClr val="accent4"/>
                  </a:solidFill>
                </a:defRPr>
              </a:lvl1pPr>
            </a:lstStyle>
            <a:p>
              <a:pPr/>
              <a:r>
                <a:t>Less Effective Approach</a:t>
              </a:r>
            </a:p>
          </p:txBody>
        </p:sp>
        <p:sp>
          <p:nvSpPr>
            <p:cNvPr id="594" name="More Effective Approach"/>
            <p:cNvSpPr txBox="1"/>
            <p:nvPr/>
          </p:nvSpPr>
          <p:spPr>
            <a:xfrm>
              <a:off x="10544462" y="0"/>
              <a:ext cx="7747001" cy="130215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182879" tIns="182879" rIns="182879" bIns="182879" numCol="1" anchor="ctr">
              <a:noAutofit/>
            </a:bodyPr>
            <a:lstStyle>
              <a:lvl1pPr algn="ctr" defTabSz="1828433">
                <a:spcBef>
                  <a:spcPts val="1500"/>
                </a:spcBef>
                <a:defRPr sz="4400">
                  <a:solidFill>
                    <a:schemeClr val="accent4"/>
                  </a:solidFill>
                </a:defRPr>
              </a:lvl1pPr>
            </a:lstStyle>
            <a:p>
              <a:pPr/>
              <a:r>
                <a:t>More Effective Approach</a:t>
              </a:r>
            </a:p>
          </p:txBody>
        </p:sp>
        <p:sp>
          <p:nvSpPr>
            <p:cNvPr id="595" name="Arrow 11"/>
            <p:cNvSpPr/>
            <p:nvPr/>
          </p:nvSpPr>
          <p:spPr>
            <a:xfrm>
              <a:off x="8955867" y="356623"/>
              <a:ext cx="782171" cy="5889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chemeClr val="accent4"/>
            </a:solidFill>
            <a:ln w="12700" cap="flat">
              <a:noFill/>
              <a:miter lim="400000"/>
            </a:ln>
            <a:effectLst/>
          </p:spPr>
          <p:txBody>
            <a:bodyPr wrap="square" lIns="91439" tIns="91439" rIns="91439" bIns="91439" numCol="1" anchor="ctr">
              <a:noAutofit/>
            </a:bodyPr>
            <a:lstStyle/>
            <a:p>
              <a:pPr/>
            </a:p>
          </p:txBody>
        </p:sp>
        <p:sp>
          <p:nvSpPr>
            <p:cNvPr id="596" name="Left Brace 21"/>
            <p:cNvSpPr/>
            <p:nvPr/>
          </p:nvSpPr>
          <p:spPr>
            <a:xfrm rot="16200000">
              <a:off x="4000541" y="2260132"/>
              <a:ext cx="550803" cy="5410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546"/>
                    <a:pt x="10800" y="21480"/>
                  </a:cubicBezTo>
                  <a:lnTo>
                    <a:pt x="10800" y="10920"/>
                  </a:lnTo>
                  <a:cubicBezTo>
                    <a:pt x="10800" y="10854"/>
                    <a:pt x="5965" y="10800"/>
                    <a:pt x="0" y="10800"/>
                  </a:cubicBezTo>
                  <a:cubicBezTo>
                    <a:pt x="5965" y="10800"/>
                    <a:pt x="10800" y="10746"/>
                    <a:pt x="10800" y="10680"/>
                  </a:cubicBezTo>
                  <a:lnTo>
                    <a:pt x="10800" y="120"/>
                  </a:lnTo>
                  <a:cubicBezTo>
                    <a:pt x="10800" y="54"/>
                    <a:pt x="15635" y="0"/>
                    <a:pt x="21600" y="0"/>
                  </a:cubicBezTo>
                </a:path>
              </a:pathLst>
            </a:custGeom>
            <a:noFill/>
            <a:ln w="76200" cap="flat">
              <a:solidFill>
                <a:schemeClr val="accent4"/>
              </a:solidFill>
              <a:prstDash val="solid"/>
              <a:round/>
            </a:ln>
            <a:effectLst/>
          </p:spPr>
          <p:txBody>
            <a:bodyPr wrap="square" lIns="45719" tIns="45719" rIns="45719" bIns="45719" numCol="1" anchor="ctr">
              <a:noAutofit/>
            </a:bodyPr>
            <a:lstStyle/>
            <a:p>
              <a:pPr algn="ctr" defTabSz="914400">
                <a:defRPr sz="1800">
                  <a:solidFill>
                    <a:srgbClr val="000000"/>
                  </a:solidFill>
                  <a:latin typeface="+mn-lt"/>
                  <a:ea typeface="+mn-ea"/>
                  <a:cs typeface="+mn-cs"/>
                  <a:sym typeface="Calibri"/>
                </a:defRPr>
              </a:pPr>
            </a:p>
          </p:txBody>
        </p:sp>
        <p:sp>
          <p:nvSpPr>
            <p:cNvPr id="597" name="Left Brace 21"/>
            <p:cNvSpPr/>
            <p:nvPr/>
          </p:nvSpPr>
          <p:spPr>
            <a:xfrm rot="16200000">
              <a:off x="14173406" y="2260132"/>
              <a:ext cx="550802" cy="5410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546"/>
                    <a:pt x="10800" y="21480"/>
                  </a:cubicBezTo>
                  <a:lnTo>
                    <a:pt x="10800" y="10920"/>
                  </a:lnTo>
                  <a:cubicBezTo>
                    <a:pt x="10800" y="10854"/>
                    <a:pt x="5965" y="10800"/>
                    <a:pt x="0" y="10800"/>
                  </a:cubicBezTo>
                  <a:cubicBezTo>
                    <a:pt x="5965" y="10800"/>
                    <a:pt x="10800" y="10746"/>
                    <a:pt x="10800" y="10680"/>
                  </a:cubicBezTo>
                  <a:lnTo>
                    <a:pt x="10800" y="120"/>
                  </a:lnTo>
                  <a:cubicBezTo>
                    <a:pt x="10800" y="54"/>
                    <a:pt x="15635" y="0"/>
                    <a:pt x="21600" y="0"/>
                  </a:cubicBezTo>
                </a:path>
              </a:pathLst>
            </a:custGeom>
            <a:noFill/>
            <a:ln w="76200" cap="flat">
              <a:solidFill>
                <a:schemeClr val="accent4"/>
              </a:solidFill>
              <a:prstDash val="solid"/>
              <a:round/>
            </a:ln>
            <a:effectLst/>
          </p:spPr>
          <p:txBody>
            <a:bodyPr wrap="square" lIns="45719" tIns="45719" rIns="45719" bIns="45719" numCol="1" anchor="ctr">
              <a:noAutofit/>
            </a:bodyPr>
            <a:lstStyle/>
            <a:p>
              <a:pPr algn="ctr" defTabSz="914400">
                <a:defRPr sz="1800">
                  <a:solidFill>
                    <a:srgbClr val="000000"/>
                  </a:solidFill>
                  <a:latin typeface="+mn-lt"/>
                  <a:ea typeface="+mn-ea"/>
                  <a:cs typeface="+mn-cs"/>
                  <a:sym typeface="Calibri"/>
                </a:defRPr>
              </a:pPr>
            </a:p>
          </p:txBody>
        </p:sp>
        <p:sp>
          <p:nvSpPr>
            <p:cNvPr id="598" name="TextBox 12"/>
            <p:cNvSpPr txBox="1"/>
            <p:nvPr/>
          </p:nvSpPr>
          <p:spPr>
            <a:xfrm>
              <a:off x="3207128" y="5273174"/>
              <a:ext cx="2137630" cy="1226602"/>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defTabSz="914400">
                <a:defRPr b="1" sz="8000">
                  <a:solidFill>
                    <a:schemeClr val="accent4"/>
                  </a:solidFill>
                </a:defRPr>
              </a:lvl1pPr>
            </a:lstStyle>
            <a:p>
              <a:pPr/>
              <a:r>
                <a:t>23%</a:t>
              </a:r>
            </a:p>
          </p:txBody>
        </p:sp>
        <p:sp>
          <p:nvSpPr>
            <p:cNvPr id="599" name="TextBox 13"/>
            <p:cNvSpPr txBox="1"/>
            <p:nvPr/>
          </p:nvSpPr>
          <p:spPr>
            <a:xfrm>
              <a:off x="13379993" y="5273174"/>
              <a:ext cx="2137630" cy="1226602"/>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defTabSz="914400">
                <a:defRPr b="1" sz="8000">
                  <a:solidFill>
                    <a:schemeClr val="accent4"/>
                  </a:solidFill>
                </a:defRPr>
              </a:lvl1pPr>
            </a:lstStyle>
            <a:p>
              <a:pPr/>
              <a:r>
                <a:t>50%</a:t>
              </a:r>
            </a:p>
          </p:txBody>
        </p:sp>
        <p:sp>
          <p:nvSpPr>
            <p:cNvPr id="600" name="TextBox 7"/>
            <p:cNvSpPr txBox="1"/>
            <p:nvPr/>
          </p:nvSpPr>
          <p:spPr>
            <a:xfrm>
              <a:off x="462658" y="6440272"/>
              <a:ext cx="7626570" cy="1343159"/>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defTabSz="914400">
                <a:defRPr sz="4400">
                  <a:solidFill>
                    <a:schemeClr val="accent1"/>
                  </a:solidFill>
                </a:defRPr>
              </a:lvl1pPr>
            </a:lstStyle>
            <a:p>
              <a:pPr/>
              <a:r>
                <a:t>of those investing in low-risk projects see value from AI</a:t>
              </a:r>
            </a:p>
          </p:txBody>
        </p:sp>
        <p:sp>
          <p:nvSpPr>
            <p:cNvPr id="601" name="TextBox 8"/>
            <p:cNvSpPr txBox="1"/>
            <p:nvPr/>
          </p:nvSpPr>
          <p:spPr>
            <a:xfrm>
              <a:off x="10403071" y="6440272"/>
              <a:ext cx="8091471" cy="1343159"/>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defTabSz="914400">
                <a:defRPr sz="4400">
                  <a:solidFill>
                    <a:schemeClr val="accent1"/>
                  </a:solidFill>
                </a:defRPr>
              </a:lvl1pPr>
            </a:lstStyle>
            <a:p>
              <a:pPr/>
              <a:r>
                <a:t>of those investing in high-risk projects see value from AI</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2" grpId="1"/>
    </p:bldLst>
  </p:timing>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 name="AI Unification and Investing in Data &amp; Process Change"/>
          <p:cNvSpPr txBox="1"/>
          <p:nvPr>
            <p:ph type="title"/>
          </p:nvPr>
        </p:nvSpPr>
        <p:spPr>
          <a:prstGeom prst="rect">
            <a:avLst/>
          </a:prstGeom>
        </p:spPr>
        <p:txBody>
          <a:bodyPr/>
          <a:lstStyle/>
          <a:p>
            <a:pPr/>
            <a:r>
              <a:t>AI Unification and Investing in Data &amp; Process Change</a:t>
            </a:r>
          </a:p>
        </p:txBody>
      </p:sp>
      <p:pic>
        <p:nvPicPr>
          <p:cNvPr id="605" name="Picture 16" descr="Picture 16"/>
          <p:cNvPicPr>
            <a:picLocks noChangeAspect="0"/>
          </p:cNvPicPr>
          <p:nvPr/>
        </p:nvPicPr>
        <p:blipFill>
          <a:blip r:embed="rId2">
            <a:extLst/>
          </a:blip>
          <a:stretch>
            <a:fillRect/>
          </a:stretch>
        </p:blipFill>
        <p:spPr>
          <a:xfrm>
            <a:off x="7281219" y="1982805"/>
            <a:ext cx="274321" cy="274321"/>
          </a:xfrm>
          <a:prstGeom prst="rect">
            <a:avLst/>
          </a:prstGeom>
          <a:ln w="12700">
            <a:miter lim="400000"/>
          </a:ln>
        </p:spPr>
      </p:pic>
      <p:sp>
        <p:nvSpPr>
          <p:cNvPr id="606" name="Subtitle 4"/>
          <p:cNvSpPr txBox="1"/>
          <p:nvPr/>
        </p:nvSpPr>
        <p:spPr>
          <a:xfrm>
            <a:off x="1625600" y="2514600"/>
            <a:ext cx="21031200" cy="170684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2" marL="571500" indent="-571500" defTabSz="914400">
              <a:spcBef>
                <a:spcPts val="1500"/>
              </a:spcBef>
              <a:buSzPct val="100000"/>
              <a:buFont typeface="Arial"/>
              <a:buChar char="•"/>
              <a:defRPr sz="4800">
                <a:solidFill>
                  <a:schemeClr val="accent1"/>
                </a:solidFill>
              </a:defRPr>
            </a:pPr>
            <a:r>
              <a:t>In order to succeed with AI, the right data infrastructure must be in place</a:t>
            </a:r>
          </a:p>
        </p:txBody>
      </p:sp>
      <p:sp>
        <p:nvSpPr>
          <p:cNvPr id="607" name="TextBox 17"/>
          <p:cNvSpPr txBox="1"/>
          <p:nvPr/>
        </p:nvSpPr>
        <p:spPr>
          <a:xfrm>
            <a:off x="1720222" y="12539264"/>
            <a:ext cx="22136656" cy="437070"/>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p>
            <a:pPr defTabSz="914400">
              <a:defRPr sz="2400">
                <a:solidFill>
                  <a:schemeClr val="accent1"/>
                </a:solidFill>
              </a:defRPr>
            </a:pPr>
            <a:r>
              <a:t>Content/quotes from: </a:t>
            </a:r>
            <a:r>
              <a:rPr u="sng">
                <a:uFill>
                  <a:solidFill>
                    <a:srgbClr val="0000FF"/>
                  </a:solidFill>
                </a:uFill>
                <a:hlinkClick r:id="rId3" invalidUrl="" action="" tgtFrame="" tooltip="" history="1" highlightClick="0" endSnd="0"/>
              </a:rPr>
              <a:t>https://sloanreview.mit.edu/projects/winning-with-ai/?fbclid=IwAR3vpFQ0bPE1CK9kf8Mm07tleOO1eB5urQ9OdYOo7Lwcunxh6VbeamgGT6Q</a:t>
            </a:r>
          </a:p>
        </p:txBody>
      </p:sp>
      <p:grpSp>
        <p:nvGrpSpPr>
          <p:cNvPr id="613" name="Group"/>
          <p:cNvGrpSpPr/>
          <p:nvPr/>
        </p:nvGrpSpPr>
        <p:grpSpPr>
          <a:xfrm>
            <a:off x="2820878" y="4122298"/>
            <a:ext cx="19311799" cy="6167050"/>
            <a:chOff x="0" y="0"/>
            <a:chExt cx="19311797" cy="6167049"/>
          </a:xfrm>
        </p:grpSpPr>
        <p:sp>
          <p:nvSpPr>
            <p:cNvPr id="608" name="Data remains siloed in various departments across the organization"/>
            <p:cNvSpPr txBox="1"/>
            <p:nvPr/>
          </p:nvSpPr>
          <p:spPr>
            <a:xfrm>
              <a:off x="0" y="1648342"/>
              <a:ext cx="9655899" cy="3156238"/>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182879" tIns="182879" rIns="182879" bIns="182879" numCol="1" anchor="t">
              <a:noAutofit/>
            </a:bodyPr>
            <a:lstStyle/>
            <a:p>
              <a:pPr marL="508000" indent="-381000" defTabSz="1828433">
                <a:spcBef>
                  <a:spcPts val="1500"/>
                </a:spcBef>
                <a:buSzPct val="100000"/>
                <a:buChar char="•"/>
                <a:defRPr sz="4400">
                  <a:solidFill>
                    <a:schemeClr val="accent1"/>
                  </a:solidFill>
                </a:defRPr>
              </a:pPr>
              <a:r>
                <a:t>Data </a:t>
              </a:r>
              <a:r>
                <a:rPr b="1"/>
                <a:t>remains siloed in various departments across the organization</a:t>
              </a:r>
            </a:p>
          </p:txBody>
        </p:sp>
        <p:sp>
          <p:nvSpPr>
            <p:cNvPr id="609" name="Organizations “integrate their data, processes and behaviors to exploit AI opportunities”…"/>
            <p:cNvSpPr txBox="1"/>
            <p:nvPr/>
          </p:nvSpPr>
          <p:spPr>
            <a:xfrm>
              <a:off x="9655898" y="1648342"/>
              <a:ext cx="9655900" cy="4518708"/>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182879" tIns="182879" rIns="182879" bIns="182879" numCol="1" anchor="t">
              <a:noAutofit/>
            </a:bodyPr>
            <a:lstStyle/>
            <a:p>
              <a:pPr marL="508000" indent="-381000" defTabSz="1828433">
                <a:spcBef>
                  <a:spcPts val="1500"/>
                </a:spcBef>
                <a:buSzPct val="100000"/>
                <a:buChar char="•"/>
                <a:defRPr sz="4400">
                  <a:solidFill>
                    <a:schemeClr val="accent1"/>
                  </a:solidFill>
                </a:defRPr>
              </a:pPr>
              <a:r>
                <a:t>Organizations </a:t>
              </a:r>
              <a:r>
                <a:rPr b="1"/>
                <a:t>“integrate their data, processes and behaviors to exploit AI opportunities”</a:t>
              </a:r>
            </a:p>
            <a:p>
              <a:pPr lvl="1" marL="1143000" indent="-381000" defTabSz="1828433">
                <a:spcBef>
                  <a:spcPts val="1500"/>
                </a:spcBef>
                <a:buSzPct val="100000"/>
                <a:buChar char="•"/>
                <a:defRPr sz="4400">
                  <a:solidFill>
                    <a:schemeClr val="accent1"/>
                  </a:solidFill>
                </a:defRPr>
              </a:pPr>
              <a:r>
                <a:t>Based on this integration &amp; use of AI, the organization gains new advantages</a:t>
              </a:r>
            </a:p>
          </p:txBody>
        </p:sp>
        <p:sp>
          <p:nvSpPr>
            <p:cNvPr id="610" name="Less Effective Approach"/>
            <p:cNvSpPr txBox="1"/>
            <p:nvPr/>
          </p:nvSpPr>
          <p:spPr>
            <a:xfrm>
              <a:off x="778313" y="0"/>
              <a:ext cx="7747001" cy="130215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182879" tIns="182879" rIns="182879" bIns="182879" numCol="1" anchor="ctr">
              <a:noAutofit/>
            </a:bodyPr>
            <a:lstStyle>
              <a:lvl1pPr algn="ctr" defTabSz="1828433">
                <a:spcBef>
                  <a:spcPts val="1500"/>
                </a:spcBef>
                <a:defRPr sz="4800">
                  <a:solidFill>
                    <a:schemeClr val="accent4"/>
                  </a:solidFill>
                </a:defRPr>
              </a:lvl1pPr>
            </a:lstStyle>
            <a:p>
              <a:pPr/>
              <a:r>
                <a:t>Less Effective Approach</a:t>
              </a:r>
            </a:p>
          </p:txBody>
        </p:sp>
        <p:sp>
          <p:nvSpPr>
            <p:cNvPr id="611" name="More Effective Approach"/>
            <p:cNvSpPr txBox="1"/>
            <p:nvPr/>
          </p:nvSpPr>
          <p:spPr>
            <a:xfrm>
              <a:off x="10216929" y="0"/>
              <a:ext cx="7747001" cy="130215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182879" tIns="182879" rIns="182879" bIns="182879" numCol="1" anchor="ctr">
              <a:noAutofit/>
            </a:bodyPr>
            <a:lstStyle>
              <a:lvl1pPr algn="ctr" defTabSz="1828433">
                <a:spcBef>
                  <a:spcPts val="1500"/>
                </a:spcBef>
                <a:defRPr sz="4800">
                  <a:solidFill>
                    <a:schemeClr val="accent4"/>
                  </a:solidFill>
                </a:defRPr>
              </a:lvl1pPr>
            </a:lstStyle>
            <a:p>
              <a:pPr/>
              <a:r>
                <a:t>More Effective Approach</a:t>
              </a:r>
            </a:p>
          </p:txBody>
        </p:sp>
        <p:sp>
          <p:nvSpPr>
            <p:cNvPr id="612" name="Arrow 11"/>
            <p:cNvSpPr/>
            <p:nvPr/>
          </p:nvSpPr>
          <p:spPr>
            <a:xfrm>
              <a:off x="8980036" y="356623"/>
              <a:ext cx="782171" cy="5889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chemeClr val="accent4"/>
            </a:solidFill>
            <a:ln w="12700" cap="flat">
              <a:noFill/>
              <a:miter lim="400000"/>
            </a:ln>
            <a:effectLst/>
          </p:spPr>
          <p:txBody>
            <a:bodyPr wrap="square" lIns="91439" tIns="91439" rIns="91439" bIns="91439" numCol="1" anchor="ctr">
              <a:noAutofit/>
            </a:bodyPr>
            <a:lstStyle/>
            <a:p>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13" grpId="1"/>
    </p:bldLst>
  </p:timing>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5" name="Aligning AI Production and Consumption"/>
          <p:cNvSpPr txBox="1"/>
          <p:nvPr>
            <p:ph type="title"/>
          </p:nvPr>
        </p:nvSpPr>
        <p:spPr>
          <a:prstGeom prst="rect">
            <a:avLst/>
          </a:prstGeom>
        </p:spPr>
        <p:txBody>
          <a:bodyPr/>
          <a:lstStyle/>
          <a:p>
            <a:pPr/>
            <a:r>
              <a:t>Aligning AI Production and Consumption</a:t>
            </a:r>
          </a:p>
        </p:txBody>
      </p:sp>
      <p:pic>
        <p:nvPicPr>
          <p:cNvPr id="616" name="Picture 16" descr="Picture 16"/>
          <p:cNvPicPr>
            <a:picLocks noChangeAspect="0"/>
          </p:cNvPicPr>
          <p:nvPr/>
        </p:nvPicPr>
        <p:blipFill>
          <a:blip r:embed="rId2">
            <a:extLst/>
          </a:blip>
          <a:stretch>
            <a:fillRect/>
          </a:stretch>
        </p:blipFill>
        <p:spPr>
          <a:xfrm>
            <a:off x="7281219" y="1982805"/>
            <a:ext cx="274321" cy="274321"/>
          </a:xfrm>
          <a:prstGeom prst="rect">
            <a:avLst/>
          </a:prstGeom>
          <a:ln w="12700">
            <a:miter lim="400000"/>
          </a:ln>
        </p:spPr>
      </p:pic>
      <p:sp>
        <p:nvSpPr>
          <p:cNvPr id="617" name="Subtitle 4"/>
          <p:cNvSpPr txBox="1"/>
          <p:nvPr/>
        </p:nvSpPr>
        <p:spPr>
          <a:xfrm>
            <a:off x="1625600" y="2514600"/>
            <a:ext cx="21031200" cy="252290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2" marL="571500" indent="-571500" defTabSz="914400">
              <a:lnSpc>
                <a:spcPct val="110000"/>
              </a:lnSpc>
              <a:spcBef>
                <a:spcPts val="3000"/>
              </a:spcBef>
              <a:buSzPct val="100000"/>
              <a:buFont typeface="Arial"/>
              <a:buChar char="•"/>
              <a:defRPr sz="4800">
                <a:solidFill>
                  <a:schemeClr val="accent1"/>
                </a:solidFill>
              </a:defRPr>
            </a:pPr>
            <a:r>
              <a:t>Organizations should be thinking not just of producing AI, but also of consuming AI as an organization</a:t>
            </a:r>
          </a:p>
        </p:txBody>
      </p:sp>
      <p:sp>
        <p:nvSpPr>
          <p:cNvPr id="618" name="TextBox 17"/>
          <p:cNvSpPr txBox="1"/>
          <p:nvPr/>
        </p:nvSpPr>
        <p:spPr>
          <a:xfrm>
            <a:off x="1720222" y="12539264"/>
            <a:ext cx="22136656" cy="437070"/>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p>
            <a:pPr defTabSz="914400">
              <a:defRPr sz="2400">
                <a:solidFill>
                  <a:schemeClr val="accent1"/>
                </a:solidFill>
              </a:defRPr>
            </a:pPr>
            <a:r>
              <a:t>Content/quotes from: </a:t>
            </a:r>
            <a:r>
              <a:rPr u="sng">
                <a:uFill>
                  <a:solidFill>
                    <a:srgbClr val="0000FF"/>
                  </a:solidFill>
                </a:uFill>
                <a:hlinkClick r:id="rId3" invalidUrl="" action="" tgtFrame="" tooltip="" history="1" highlightClick="0" endSnd="0"/>
              </a:rPr>
              <a:t>https://sloanreview.mit.edu/projects/winning-with-ai/?fbclid=IwAR3vpFQ0bPE1CK9kf8Mm07tleOO1eB5urQ9OdYOo7Lwcunxh6VbeamgGT6Q</a:t>
            </a:r>
          </a:p>
        </p:txBody>
      </p:sp>
      <p:grpSp>
        <p:nvGrpSpPr>
          <p:cNvPr id="624" name="Group"/>
          <p:cNvGrpSpPr/>
          <p:nvPr/>
        </p:nvGrpSpPr>
        <p:grpSpPr>
          <a:xfrm>
            <a:off x="2395687" y="4295192"/>
            <a:ext cx="20261113" cy="7822519"/>
            <a:chOff x="0" y="0"/>
            <a:chExt cx="20261112" cy="7822517"/>
          </a:xfrm>
        </p:grpSpPr>
        <p:sp>
          <p:nvSpPr>
            <p:cNvPr id="619" name="Invest mostly in developing/producing AI algorithms"/>
            <p:cNvSpPr txBox="1"/>
            <p:nvPr/>
          </p:nvSpPr>
          <p:spPr>
            <a:xfrm>
              <a:off x="0" y="1734353"/>
              <a:ext cx="8478739" cy="3156239"/>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182879" tIns="182879" rIns="182879" bIns="182879" numCol="1" anchor="t">
              <a:noAutofit/>
            </a:bodyPr>
            <a:lstStyle/>
            <a:p>
              <a:pPr marL="508000" indent="-381000" defTabSz="1828433">
                <a:spcBef>
                  <a:spcPts val="1500"/>
                </a:spcBef>
                <a:buSzPct val="100000"/>
                <a:buChar char="•"/>
                <a:defRPr sz="4800">
                  <a:solidFill>
                    <a:schemeClr val="accent1"/>
                  </a:solidFill>
                </a:defRPr>
              </a:pPr>
              <a:r>
                <a:t>Invest mostly in </a:t>
              </a:r>
              <a:r>
                <a:rPr b="1"/>
                <a:t>developing/producing AI algorithms</a:t>
              </a:r>
            </a:p>
          </p:txBody>
        </p:sp>
        <p:sp>
          <p:nvSpPr>
            <p:cNvPr id="620" name="Also invest in the consumption of AI…"/>
            <p:cNvSpPr txBox="1"/>
            <p:nvPr/>
          </p:nvSpPr>
          <p:spPr>
            <a:xfrm>
              <a:off x="10370966" y="1734353"/>
              <a:ext cx="9890147" cy="6088165"/>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182879" tIns="182879" rIns="182879" bIns="182879" numCol="1" anchor="t">
              <a:noAutofit/>
            </a:bodyPr>
            <a:lstStyle/>
            <a:p>
              <a:pPr marL="508000" indent="-381000" defTabSz="1828433">
                <a:spcBef>
                  <a:spcPts val="1500"/>
                </a:spcBef>
                <a:buSzPct val="100000"/>
                <a:buChar char="•"/>
                <a:defRPr sz="4800">
                  <a:solidFill>
                    <a:schemeClr val="accent1"/>
                  </a:solidFill>
                </a:defRPr>
              </a:pPr>
              <a:r>
                <a:t>Also invest in the </a:t>
              </a:r>
              <a:r>
                <a:rPr b="1"/>
                <a:t>consumption of AI</a:t>
              </a:r>
            </a:p>
            <a:p>
              <a:pPr lvl="1" marL="1143000" indent="-381000" defTabSz="1828433">
                <a:spcBef>
                  <a:spcPts val="1500"/>
                </a:spcBef>
                <a:buSzPct val="100000"/>
                <a:buChar char="•"/>
                <a:defRPr sz="4800">
                  <a:solidFill>
                    <a:schemeClr val="accent1"/>
                  </a:solidFill>
                </a:defRPr>
              </a:pPr>
              <a:r>
                <a:t>Managers who are going to consume the insights of the data science of the machine learning and make managerial decisions from it</a:t>
              </a:r>
            </a:p>
          </p:txBody>
        </p:sp>
        <p:sp>
          <p:nvSpPr>
            <p:cNvPr id="621" name="Less Effective Approach"/>
            <p:cNvSpPr txBox="1"/>
            <p:nvPr/>
          </p:nvSpPr>
          <p:spPr>
            <a:xfrm>
              <a:off x="365869" y="143854"/>
              <a:ext cx="7747001" cy="130215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182879" tIns="182879" rIns="182879" bIns="182879" numCol="1" anchor="ctr">
              <a:noAutofit/>
            </a:bodyPr>
            <a:lstStyle>
              <a:lvl1pPr algn="ctr" defTabSz="1828433">
                <a:spcBef>
                  <a:spcPts val="1500"/>
                </a:spcBef>
                <a:defRPr sz="4800">
                  <a:solidFill>
                    <a:schemeClr val="accent4"/>
                  </a:solidFill>
                </a:defRPr>
              </a:lvl1pPr>
            </a:lstStyle>
            <a:p>
              <a:pPr/>
              <a:r>
                <a:t>Less Effective Approach</a:t>
              </a:r>
            </a:p>
          </p:txBody>
        </p:sp>
        <p:sp>
          <p:nvSpPr>
            <p:cNvPr id="622" name="More Effective Approach"/>
            <p:cNvSpPr txBox="1"/>
            <p:nvPr/>
          </p:nvSpPr>
          <p:spPr>
            <a:xfrm>
              <a:off x="10701721" y="0"/>
              <a:ext cx="7747001" cy="1589858"/>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182879" tIns="182879" rIns="182879" bIns="182879" numCol="1" anchor="ctr">
              <a:noAutofit/>
            </a:bodyPr>
            <a:lstStyle>
              <a:lvl1pPr algn="ctr" defTabSz="1828433">
                <a:spcBef>
                  <a:spcPts val="1500"/>
                </a:spcBef>
                <a:defRPr sz="4800">
                  <a:solidFill>
                    <a:schemeClr val="accent4"/>
                  </a:solidFill>
                </a:defRPr>
              </a:lvl1pPr>
            </a:lstStyle>
            <a:p>
              <a:pPr/>
              <a:r>
                <a:t>More Effective Approach</a:t>
              </a:r>
            </a:p>
          </p:txBody>
        </p:sp>
        <p:sp>
          <p:nvSpPr>
            <p:cNvPr id="623" name="Arrow 11"/>
            <p:cNvSpPr/>
            <p:nvPr/>
          </p:nvSpPr>
          <p:spPr>
            <a:xfrm>
              <a:off x="9016210" y="500477"/>
              <a:ext cx="782172" cy="5889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chemeClr val="accent4"/>
            </a:solidFill>
            <a:ln w="12700" cap="flat">
              <a:noFill/>
              <a:miter lim="400000"/>
            </a:ln>
            <a:effectLst/>
          </p:spPr>
          <p:txBody>
            <a:bodyPr wrap="square" lIns="91439" tIns="91439" rIns="91439" bIns="91439" numCol="1" anchor="ctr">
              <a:noAutofit/>
            </a:bodyPr>
            <a:lstStyle/>
            <a:p>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24" grpId="1"/>
    </p:bldLst>
  </p:timing>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6" name="Investing in Talent"/>
          <p:cNvSpPr txBox="1"/>
          <p:nvPr>
            <p:ph type="title"/>
          </p:nvPr>
        </p:nvSpPr>
        <p:spPr>
          <a:prstGeom prst="rect">
            <a:avLst/>
          </a:prstGeom>
        </p:spPr>
        <p:txBody>
          <a:bodyPr/>
          <a:lstStyle/>
          <a:p>
            <a:pPr/>
            <a:r>
              <a:t>Investing in Talent</a:t>
            </a:r>
          </a:p>
        </p:txBody>
      </p:sp>
      <p:pic>
        <p:nvPicPr>
          <p:cNvPr id="627" name="Picture 16" descr="Picture 16"/>
          <p:cNvPicPr>
            <a:picLocks noChangeAspect="0"/>
          </p:cNvPicPr>
          <p:nvPr/>
        </p:nvPicPr>
        <p:blipFill>
          <a:blip r:embed="rId2">
            <a:extLst/>
          </a:blip>
          <a:stretch>
            <a:fillRect/>
          </a:stretch>
        </p:blipFill>
        <p:spPr>
          <a:xfrm>
            <a:off x="7281219" y="1982805"/>
            <a:ext cx="274321" cy="274321"/>
          </a:xfrm>
          <a:prstGeom prst="rect">
            <a:avLst/>
          </a:prstGeom>
          <a:ln w="12700">
            <a:miter lim="400000"/>
          </a:ln>
        </p:spPr>
      </p:pic>
      <p:sp>
        <p:nvSpPr>
          <p:cNvPr id="628" name="Subtitle 4"/>
          <p:cNvSpPr txBox="1"/>
          <p:nvPr/>
        </p:nvSpPr>
        <p:spPr>
          <a:xfrm>
            <a:off x="1625600" y="2514600"/>
            <a:ext cx="21031200" cy="234531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2" marL="571500" indent="-571500" defTabSz="914400">
              <a:lnSpc>
                <a:spcPct val="110000"/>
              </a:lnSpc>
              <a:spcBef>
                <a:spcPts val="3000"/>
              </a:spcBef>
              <a:buSzPct val="100000"/>
              <a:buFont typeface="Arial"/>
              <a:buChar char="•"/>
              <a:defRPr sz="4800">
                <a:solidFill>
                  <a:schemeClr val="accent1"/>
                </a:solidFill>
              </a:defRPr>
            </a:pPr>
            <a:r>
              <a:t>Both hiring &amp; upskilling are important, as “companies that hire, rent and cultivate AI talent are more likely to derive value from their AI initiatives”</a:t>
            </a:r>
          </a:p>
        </p:txBody>
      </p:sp>
      <p:sp>
        <p:nvSpPr>
          <p:cNvPr id="629" name="TextBox 17"/>
          <p:cNvSpPr txBox="1"/>
          <p:nvPr/>
        </p:nvSpPr>
        <p:spPr>
          <a:xfrm>
            <a:off x="1720222" y="12539264"/>
            <a:ext cx="22136656" cy="437070"/>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p>
            <a:pPr defTabSz="914400">
              <a:defRPr sz="2400">
                <a:solidFill>
                  <a:schemeClr val="accent1"/>
                </a:solidFill>
              </a:defRPr>
            </a:pPr>
            <a:r>
              <a:t>Content/quotes from: </a:t>
            </a:r>
            <a:r>
              <a:rPr u="sng">
                <a:uFill>
                  <a:solidFill>
                    <a:srgbClr val="0000FF"/>
                  </a:solidFill>
                </a:uFill>
                <a:hlinkClick r:id="rId3" invalidUrl="" action="" tgtFrame="" tooltip="" history="1" highlightClick="0" endSnd="0"/>
              </a:rPr>
              <a:t>https://sloanreview.mit.edu/projects/winning-with-ai/?fbclid=IwAR3vpFQ0bPE1CK9kf8Mm07tleOO1eB5urQ9OdYOo7Lwcunxh6VbeamgGT6Q</a:t>
            </a:r>
          </a:p>
        </p:txBody>
      </p:sp>
      <p:grpSp>
        <p:nvGrpSpPr>
          <p:cNvPr id="635" name="Group"/>
          <p:cNvGrpSpPr/>
          <p:nvPr/>
        </p:nvGrpSpPr>
        <p:grpSpPr>
          <a:xfrm>
            <a:off x="2358994" y="5117384"/>
            <a:ext cx="20297807" cy="6647588"/>
            <a:chOff x="0" y="0"/>
            <a:chExt cx="20297805" cy="6647586"/>
          </a:xfrm>
        </p:grpSpPr>
        <p:sp>
          <p:nvSpPr>
            <p:cNvPr id="630" name="Relying on a single approach to building AI talent…"/>
            <p:cNvSpPr txBox="1"/>
            <p:nvPr/>
          </p:nvSpPr>
          <p:spPr>
            <a:xfrm>
              <a:off x="0" y="1441896"/>
              <a:ext cx="8182138" cy="3156239"/>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182879" tIns="182879" rIns="182879" bIns="182879" numCol="1" anchor="t">
              <a:noAutofit/>
            </a:bodyPr>
            <a:lstStyle/>
            <a:p>
              <a:pPr marL="508000" indent="-381000" defTabSz="1828433">
                <a:spcBef>
                  <a:spcPts val="1500"/>
                </a:spcBef>
                <a:buSzPct val="100000"/>
                <a:buChar char="•"/>
                <a:defRPr sz="4800">
                  <a:solidFill>
                    <a:schemeClr val="accent1"/>
                  </a:solidFill>
                </a:defRPr>
              </a:pPr>
              <a:r>
                <a:t>Relying on a </a:t>
              </a:r>
              <a:r>
                <a:rPr b="1"/>
                <a:t>single approach</a:t>
              </a:r>
              <a:r>
                <a:t> to building AI talent</a:t>
              </a:r>
            </a:p>
            <a:p>
              <a:pPr lvl="1" marL="1143000" indent="-381000" defTabSz="1828433">
                <a:spcBef>
                  <a:spcPts val="1500"/>
                </a:spcBef>
                <a:buSzPct val="100000"/>
                <a:buChar char="•"/>
                <a:defRPr sz="4800">
                  <a:solidFill>
                    <a:schemeClr val="accent1"/>
                  </a:solidFill>
                </a:defRPr>
              </a:pPr>
              <a:r>
                <a:t>Either on internal employees or external hires</a:t>
              </a:r>
            </a:p>
          </p:txBody>
        </p:sp>
        <p:sp>
          <p:nvSpPr>
            <p:cNvPr id="631" name="Taking a “diversified approach to AI talent”…"/>
            <p:cNvSpPr txBox="1"/>
            <p:nvPr/>
          </p:nvSpPr>
          <p:spPr>
            <a:xfrm>
              <a:off x="9822329" y="1441896"/>
              <a:ext cx="10475477" cy="520569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182879" tIns="182879" rIns="182879" bIns="182879" numCol="1" anchor="t">
              <a:noAutofit/>
            </a:bodyPr>
            <a:lstStyle/>
            <a:p>
              <a:pPr marL="508000" indent="-381000" defTabSz="1828433">
                <a:spcBef>
                  <a:spcPts val="1500"/>
                </a:spcBef>
                <a:buSzPct val="100000"/>
                <a:buChar char="•"/>
                <a:defRPr sz="4800">
                  <a:solidFill>
                    <a:schemeClr val="accent1"/>
                  </a:solidFill>
                </a:defRPr>
              </a:pPr>
              <a:r>
                <a:t>Taking a “</a:t>
              </a:r>
              <a:r>
                <a:rPr b="1"/>
                <a:t>diversified approach</a:t>
              </a:r>
              <a:r>
                <a:t> to AI talent”</a:t>
              </a:r>
            </a:p>
            <a:p>
              <a:pPr lvl="1" marL="1143000" indent="-381000" defTabSz="1828433">
                <a:spcBef>
                  <a:spcPts val="1500"/>
                </a:spcBef>
                <a:buSzPct val="100000"/>
                <a:buChar char="•"/>
                <a:defRPr sz="4800">
                  <a:solidFill>
                    <a:schemeClr val="accent1"/>
                  </a:solidFill>
                </a:defRPr>
              </a:pPr>
              <a:r>
                <a:t>Re-skilling internal employees through trainings as well as hiring “outside experts to lead AI development”</a:t>
              </a:r>
            </a:p>
          </p:txBody>
        </p:sp>
        <p:sp>
          <p:nvSpPr>
            <p:cNvPr id="632" name="Less Effective Approach"/>
            <p:cNvSpPr txBox="1"/>
            <p:nvPr/>
          </p:nvSpPr>
          <p:spPr>
            <a:xfrm>
              <a:off x="0" y="0"/>
              <a:ext cx="7747000" cy="130215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182879" tIns="182879" rIns="182879" bIns="182879" numCol="1" anchor="ctr">
              <a:noAutofit/>
            </a:bodyPr>
            <a:lstStyle>
              <a:lvl1pPr algn="ctr" defTabSz="1828433">
                <a:spcBef>
                  <a:spcPts val="1500"/>
                </a:spcBef>
                <a:defRPr sz="4800">
                  <a:solidFill>
                    <a:schemeClr val="accent4"/>
                  </a:solidFill>
                </a:defRPr>
              </a:lvl1pPr>
            </a:lstStyle>
            <a:p>
              <a:pPr/>
              <a:r>
                <a:t>Less Effective Approach</a:t>
              </a:r>
            </a:p>
          </p:txBody>
        </p:sp>
        <p:sp>
          <p:nvSpPr>
            <p:cNvPr id="633" name="More Effective Approach"/>
            <p:cNvSpPr txBox="1"/>
            <p:nvPr/>
          </p:nvSpPr>
          <p:spPr>
            <a:xfrm>
              <a:off x="9922386" y="0"/>
              <a:ext cx="7747001" cy="130215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182879" tIns="182879" rIns="182879" bIns="182879" numCol="1" anchor="ctr">
              <a:noAutofit/>
            </a:bodyPr>
            <a:lstStyle>
              <a:lvl1pPr algn="ctr" defTabSz="1828433">
                <a:spcBef>
                  <a:spcPts val="1500"/>
                </a:spcBef>
                <a:defRPr sz="4800">
                  <a:solidFill>
                    <a:schemeClr val="accent4"/>
                  </a:solidFill>
                </a:defRPr>
              </a:lvl1pPr>
            </a:lstStyle>
            <a:p>
              <a:pPr/>
              <a:r>
                <a:t>More Effective Approach</a:t>
              </a:r>
            </a:p>
          </p:txBody>
        </p:sp>
        <p:sp>
          <p:nvSpPr>
            <p:cNvPr id="634" name="Arrow 11"/>
            <p:cNvSpPr/>
            <p:nvPr/>
          </p:nvSpPr>
          <p:spPr>
            <a:xfrm>
              <a:off x="8443608" y="356623"/>
              <a:ext cx="782172" cy="5889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chemeClr val="accent4"/>
            </a:solidFill>
            <a:ln w="12700" cap="flat">
              <a:noFill/>
              <a:miter lim="400000"/>
            </a:ln>
            <a:effectLst/>
          </p:spPr>
          <p:txBody>
            <a:bodyPr wrap="square" lIns="91439" tIns="91439" rIns="91439" bIns="91439" numCol="1" anchor="ctr">
              <a:noAutofit/>
            </a:bodyPr>
            <a:lstStyle/>
            <a:p>
              <a:pPr>
                <a:defRPr sz="4800"/>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5" grpId="1"/>
    </p:bldLst>
  </p:timing>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7" name="Business Transformations with AI"/>
          <p:cNvSpPr txBox="1"/>
          <p:nvPr>
            <p:ph type="title"/>
          </p:nvPr>
        </p:nvSpPr>
        <p:spPr>
          <a:prstGeom prst="rect">
            <a:avLst/>
          </a:prstGeom>
        </p:spPr>
        <p:txBody>
          <a:bodyPr/>
          <a:lstStyle/>
          <a:p>
            <a:pPr/>
            <a:r>
              <a:t>Business Transformations with AI</a:t>
            </a:r>
          </a:p>
        </p:txBody>
      </p:sp>
      <p:pic>
        <p:nvPicPr>
          <p:cNvPr id="638" name="Picture 16" descr="Picture 16"/>
          <p:cNvPicPr>
            <a:picLocks noChangeAspect="0"/>
          </p:cNvPicPr>
          <p:nvPr/>
        </p:nvPicPr>
        <p:blipFill>
          <a:blip r:embed="rId2">
            <a:extLst/>
          </a:blip>
          <a:stretch>
            <a:fillRect/>
          </a:stretch>
        </p:blipFill>
        <p:spPr>
          <a:xfrm>
            <a:off x="7281219" y="1982805"/>
            <a:ext cx="274321" cy="274321"/>
          </a:xfrm>
          <a:prstGeom prst="rect">
            <a:avLst/>
          </a:prstGeom>
          <a:ln w="12700">
            <a:miter lim="400000"/>
          </a:ln>
        </p:spPr>
      </p:pic>
      <p:grpSp>
        <p:nvGrpSpPr>
          <p:cNvPr id="641" name="Group"/>
          <p:cNvGrpSpPr/>
          <p:nvPr/>
        </p:nvGrpSpPr>
        <p:grpSpPr>
          <a:xfrm>
            <a:off x="1676400" y="3683000"/>
            <a:ext cx="4953000" cy="3175000"/>
            <a:chOff x="0" y="0"/>
            <a:chExt cx="4953000" cy="3175000"/>
          </a:xfrm>
        </p:grpSpPr>
        <p:sp>
          <p:nvSpPr>
            <p:cNvPr id="639" name="Rounded Rectangle 12"/>
            <p:cNvSpPr/>
            <p:nvPr/>
          </p:nvSpPr>
          <p:spPr>
            <a:xfrm>
              <a:off x="0" y="0"/>
              <a:ext cx="4953000" cy="3175000"/>
            </a:xfrm>
            <a:prstGeom prst="roundRect">
              <a:avLst>
                <a:gd name="adj" fmla="val 1685"/>
              </a:avLst>
            </a:prstGeom>
            <a:solidFill>
              <a:schemeClr val="accent1">
                <a:lumOff val="-5215"/>
              </a:schemeClr>
            </a:solidFill>
            <a:ln w="12700" cap="flat">
              <a:noFill/>
              <a:miter lim="400000"/>
            </a:ln>
            <a:effectLst/>
          </p:spPr>
          <p:txBody>
            <a:bodyPr wrap="square" lIns="45719" tIns="45719" rIns="45719" bIns="45719" numCol="1" anchor="ctr">
              <a:noAutofit/>
            </a:bodyPr>
            <a:lstStyle/>
            <a:p>
              <a:pPr algn="ctr" defTabSz="914400">
                <a:defRPr sz="1000">
                  <a:solidFill>
                    <a:srgbClr val="FFFFFF"/>
                  </a:solidFill>
                  <a:latin typeface="+mn-lt"/>
                  <a:ea typeface="+mn-ea"/>
                  <a:cs typeface="+mn-cs"/>
                  <a:sym typeface="Calibri"/>
                </a:defRPr>
              </a:pPr>
            </a:p>
          </p:txBody>
        </p:sp>
        <p:sp>
          <p:nvSpPr>
            <p:cNvPr id="640" name="TextBox 3"/>
            <p:cNvSpPr txBox="1"/>
            <p:nvPr/>
          </p:nvSpPr>
          <p:spPr>
            <a:xfrm>
              <a:off x="458961" y="406414"/>
              <a:ext cx="4035078" cy="2166998"/>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914400">
                <a:defRPr sz="4800">
                  <a:solidFill>
                    <a:srgbClr val="FFFFFF"/>
                  </a:solidFill>
                </a:defRPr>
              </a:lvl1pPr>
            </a:lstStyle>
            <a:p>
              <a:pPr/>
              <a:r>
                <a:t>Create organizational learning</a:t>
              </a:r>
            </a:p>
          </p:txBody>
        </p:sp>
      </p:grpSp>
      <p:grpSp>
        <p:nvGrpSpPr>
          <p:cNvPr id="644" name="Group"/>
          <p:cNvGrpSpPr/>
          <p:nvPr/>
        </p:nvGrpSpPr>
        <p:grpSpPr>
          <a:xfrm>
            <a:off x="7056727" y="3683000"/>
            <a:ext cx="4953001" cy="3175000"/>
            <a:chOff x="0" y="0"/>
            <a:chExt cx="4953000" cy="3175000"/>
          </a:xfrm>
        </p:grpSpPr>
        <p:sp>
          <p:nvSpPr>
            <p:cNvPr id="642" name="Rounded Rectangle 13"/>
            <p:cNvSpPr/>
            <p:nvPr/>
          </p:nvSpPr>
          <p:spPr>
            <a:xfrm>
              <a:off x="0" y="0"/>
              <a:ext cx="4953000" cy="3175000"/>
            </a:xfrm>
            <a:prstGeom prst="roundRect">
              <a:avLst>
                <a:gd name="adj" fmla="val 1685"/>
              </a:avLst>
            </a:prstGeom>
            <a:solidFill>
              <a:schemeClr val="accent1"/>
            </a:solidFill>
            <a:ln w="12700" cap="flat">
              <a:noFill/>
              <a:miter lim="400000"/>
            </a:ln>
            <a:effectLst/>
          </p:spPr>
          <p:txBody>
            <a:bodyPr wrap="square" lIns="45719" tIns="45719" rIns="45719" bIns="45719" numCol="1" anchor="ctr">
              <a:noAutofit/>
            </a:bodyPr>
            <a:lstStyle/>
            <a:p>
              <a:pPr algn="ctr" defTabSz="914400">
                <a:defRPr sz="1000">
                  <a:solidFill>
                    <a:srgbClr val="FFFFFF"/>
                  </a:solidFill>
                  <a:latin typeface="+mn-lt"/>
                  <a:ea typeface="+mn-ea"/>
                  <a:cs typeface="+mn-cs"/>
                  <a:sym typeface="Calibri"/>
                </a:defRPr>
              </a:pPr>
            </a:p>
          </p:txBody>
        </p:sp>
        <p:sp>
          <p:nvSpPr>
            <p:cNvPr id="643" name="TextBox 19"/>
            <p:cNvSpPr txBox="1"/>
            <p:nvPr/>
          </p:nvSpPr>
          <p:spPr>
            <a:xfrm>
              <a:off x="361652" y="406414"/>
              <a:ext cx="4304323" cy="2166998"/>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914400">
                <a:defRPr sz="4800">
                  <a:solidFill>
                    <a:srgbClr val="FFFFFF"/>
                  </a:solidFill>
                </a:defRPr>
              </a:lvl1pPr>
            </a:lstStyle>
            <a:p>
              <a:pPr/>
              <a:r>
                <a:t>Embrace a portfolio approach</a:t>
              </a:r>
            </a:p>
          </p:txBody>
        </p:sp>
      </p:grpSp>
      <p:grpSp>
        <p:nvGrpSpPr>
          <p:cNvPr id="647" name="Group"/>
          <p:cNvGrpSpPr/>
          <p:nvPr/>
        </p:nvGrpSpPr>
        <p:grpSpPr>
          <a:xfrm>
            <a:off x="12437054" y="3683000"/>
            <a:ext cx="4953001" cy="3175000"/>
            <a:chOff x="0" y="0"/>
            <a:chExt cx="4953000" cy="3175000"/>
          </a:xfrm>
        </p:grpSpPr>
        <p:sp>
          <p:nvSpPr>
            <p:cNvPr id="645" name="Rounded Rectangle 20"/>
            <p:cNvSpPr/>
            <p:nvPr/>
          </p:nvSpPr>
          <p:spPr>
            <a:xfrm>
              <a:off x="0" y="0"/>
              <a:ext cx="4953000" cy="3175000"/>
            </a:xfrm>
            <a:prstGeom prst="roundRect">
              <a:avLst>
                <a:gd name="adj" fmla="val 3057"/>
              </a:avLst>
            </a:prstGeom>
            <a:solidFill>
              <a:schemeClr val="accent3"/>
            </a:solidFill>
            <a:ln w="12700" cap="flat">
              <a:noFill/>
              <a:miter lim="400000"/>
            </a:ln>
            <a:effectLst/>
          </p:spPr>
          <p:txBody>
            <a:bodyPr wrap="square" lIns="45719" tIns="45719" rIns="45719" bIns="45719" numCol="1" anchor="ctr">
              <a:noAutofit/>
            </a:bodyPr>
            <a:lstStyle/>
            <a:p>
              <a:pPr algn="ctr" defTabSz="914400">
                <a:defRPr sz="1000">
                  <a:solidFill>
                    <a:srgbClr val="FFFFFF"/>
                  </a:solidFill>
                  <a:latin typeface="+mn-lt"/>
                  <a:ea typeface="+mn-ea"/>
                  <a:cs typeface="+mn-cs"/>
                  <a:sym typeface="Calibri"/>
                </a:defRPr>
              </a:pPr>
            </a:p>
          </p:txBody>
        </p:sp>
        <p:sp>
          <p:nvSpPr>
            <p:cNvPr id="646" name="TextBox 21"/>
            <p:cNvSpPr txBox="1"/>
            <p:nvPr/>
          </p:nvSpPr>
          <p:spPr>
            <a:xfrm>
              <a:off x="458961" y="406414"/>
              <a:ext cx="3632817" cy="1468498"/>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defTabSz="914400">
                <a:defRPr sz="4800">
                  <a:solidFill>
                    <a:srgbClr val="FFFFFF"/>
                  </a:solidFill>
                </a:defRPr>
              </a:pPr>
              <a:r>
                <a:t>Integrating </a:t>
              </a:r>
            </a:p>
            <a:p>
              <a:pPr defTabSz="914400">
                <a:defRPr sz="4800">
                  <a:solidFill>
                    <a:srgbClr val="FFFFFF"/>
                  </a:solidFill>
                </a:defRPr>
              </a:pPr>
              <a:r>
                <a:t>AI strategy</a:t>
              </a:r>
            </a:p>
          </p:txBody>
        </p:sp>
      </p:grpSp>
      <p:grpSp>
        <p:nvGrpSpPr>
          <p:cNvPr id="650" name="Group"/>
          <p:cNvGrpSpPr/>
          <p:nvPr/>
        </p:nvGrpSpPr>
        <p:grpSpPr>
          <a:xfrm>
            <a:off x="17817382" y="3683000"/>
            <a:ext cx="4953001" cy="3175000"/>
            <a:chOff x="0" y="0"/>
            <a:chExt cx="4953000" cy="3175000"/>
          </a:xfrm>
        </p:grpSpPr>
        <p:sp>
          <p:nvSpPr>
            <p:cNvPr id="648" name="Rounded Rectangle 12"/>
            <p:cNvSpPr/>
            <p:nvPr/>
          </p:nvSpPr>
          <p:spPr>
            <a:xfrm>
              <a:off x="0" y="0"/>
              <a:ext cx="4953000" cy="3175000"/>
            </a:xfrm>
            <a:prstGeom prst="roundRect">
              <a:avLst>
                <a:gd name="adj" fmla="val 1685"/>
              </a:avLst>
            </a:prstGeom>
            <a:solidFill>
              <a:schemeClr val="accent3">
                <a:satOff val="-43074"/>
                <a:lumOff val="16029"/>
              </a:schemeClr>
            </a:solidFill>
            <a:ln w="12700" cap="flat">
              <a:noFill/>
              <a:miter lim="400000"/>
            </a:ln>
            <a:effectLst/>
          </p:spPr>
          <p:txBody>
            <a:bodyPr wrap="square" lIns="45719" tIns="45719" rIns="45719" bIns="45719" numCol="1" anchor="ctr">
              <a:noAutofit/>
            </a:bodyPr>
            <a:lstStyle/>
            <a:p>
              <a:pPr algn="ctr" defTabSz="914400">
                <a:defRPr sz="1000">
                  <a:solidFill>
                    <a:srgbClr val="FFFFFF"/>
                  </a:solidFill>
                  <a:latin typeface="+mn-lt"/>
                  <a:ea typeface="+mn-ea"/>
                  <a:cs typeface="+mn-cs"/>
                  <a:sym typeface="Calibri"/>
                </a:defRPr>
              </a:pPr>
            </a:p>
          </p:txBody>
        </p:sp>
        <p:sp>
          <p:nvSpPr>
            <p:cNvPr id="649" name="TextBox 3"/>
            <p:cNvSpPr txBox="1"/>
            <p:nvPr/>
          </p:nvSpPr>
          <p:spPr>
            <a:xfrm>
              <a:off x="458961" y="406414"/>
              <a:ext cx="4035077" cy="2166998"/>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914400">
                <a:defRPr sz="4800">
                  <a:solidFill>
                    <a:srgbClr val="FFFFFF"/>
                  </a:solidFill>
                </a:defRPr>
              </a:lvl1pPr>
            </a:lstStyle>
            <a:p>
              <a:pPr/>
              <a:r>
                <a:t>Creating a data infrastructure</a:t>
              </a:r>
            </a:p>
          </p:txBody>
        </p:sp>
      </p:grpSp>
      <p:grpSp>
        <p:nvGrpSpPr>
          <p:cNvPr id="653" name="Group"/>
          <p:cNvGrpSpPr/>
          <p:nvPr/>
        </p:nvGrpSpPr>
        <p:grpSpPr>
          <a:xfrm>
            <a:off x="9652000" y="8032547"/>
            <a:ext cx="5080000" cy="3175001"/>
            <a:chOff x="0" y="0"/>
            <a:chExt cx="5080000" cy="3175000"/>
          </a:xfrm>
        </p:grpSpPr>
        <p:sp>
          <p:nvSpPr>
            <p:cNvPr id="651" name="Rounded Rectangle 20"/>
            <p:cNvSpPr/>
            <p:nvPr/>
          </p:nvSpPr>
          <p:spPr>
            <a:xfrm>
              <a:off x="0" y="0"/>
              <a:ext cx="5080000" cy="3175000"/>
            </a:xfrm>
            <a:prstGeom prst="roundRect">
              <a:avLst>
                <a:gd name="adj" fmla="val 3057"/>
              </a:avLst>
            </a:prstGeom>
            <a:solidFill>
              <a:srgbClr val="981E32"/>
            </a:solidFill>
            <a:ln w="12700" cap="flat">
              <a:noFill/>
              <a:miter lim="400000"/>
            </a:ln>
            <a:effectLst/>
          </p:spPr>
          <p:txBody>
            <a:bodyPr wrap="square" lIns="45719" tIns="45719" rIns="45719" bIns="45719" numCol="1" anchor="ctr">
              <a:noAutofit/>
            </a:bodyPr>
            <a:lstStyle/>
            <a:p>
              <a:pPr algn="ctr" defTabSz="914400">
                <a:defRPr sz="1000">
                  <a:solidFill>
                    <a:srgbClr val="FFFFFF"/>
                  </a:solidFill>
                  <a:latin typeface="+mn-lt"/>
                  <a:ea typeface="+mn-ea"/>
                  <a:cs typeface="+mn-cs"/>
                  <a:sym typeface="Calibri"/>
                </a:defRPr>
              </a:pPr>
            </a:p>
          </p:txBody>
        </p:sp>
        <p:sp>
          <p:nvSpPr>
            <p:cNvPr id="652" name="TextBox 21"/>
            <p:cNvSpPr txBox="1"/>
            <p:nvPr/>
          </p:nvSpPr>
          <p:spPr>
            <a:xfrm>
              <a:off x="452418" y="491301"/>
              <a:ext cx="3632818" cy="2166998"/>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914400">
                <a:defRPr sz="4800">
                  <a:solidFill>
                    <a:srgbClr val="FFFFFF"/>
                  </a:solidFill>
                </a:defRPr>
              </a:lvl1pPr>
            </a:lstStyle>
            <a:p>
              <a:pPr/>
              <a:r>
                <a:t>Manage new AI-specific risks</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6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6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4" grpId="2"/>
      <p:bldP build="whole" bldLvl="1" animBg="1" rev="0" advAuto="0" spid="641" grpId="1"/>
      <p:bldP build="whole" bldLvl="1" animBg="1" rev="0" advAuto="0" spid="650" grpId="4"/>
      <p:bldP build="whole" bldLvl="1" animBg="1" rev="0" advAuto="0" spid="653" grpId="5"/>
      <p:bldP build="whole" bldLvl="1" animBg="1" rev="0" advAuto="0" spid="647" grpId="3"/>
    </p:bldLst>
  </p:timing>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5" name="Rectangle 2"/>
          <p:cNvSpPr/>
          <p:nvPr/>
        </p:nvSpPr>
        <p:spPr>
          <a:xfrm>
            <a:off x="9448800" y="1828800"/>
            <a:ext cx="5486400" cy="6087217"/>
          </a:xfrm>
          <a:prstGeom prst="rect">
            <a:avLst/>
          </a:prstGeom>
          <a:blipFill>
            <a:blip r:embed="rId2"/>
            <a:stretch>
              <a:fillRect/>
            </a:stretch>
          </a:blipFill>
          <a:ln w="12700">
            <a:miter lim="400000"/>
          </a:ln>
        </p:spPr>
        <p:txBody>
          <a:bodyPr tIns="91439" bIns="91439" anchor="ctr"/>
          <a:lstStyle/>
          <a:p>
            <a:pPr algn="ctr">
              <a:lnSpc>
                <a:spcPct val="113000"/>
              </a:lnSpc>
              <a:spcBef>
                <a:spcPts val="1600"/>
              </a:spcBef>
              <a:defRPr sz="4400">
                <a:solidFill>
                  <a:srgbClr val="FFFFFF"/>
                </a:solidFill>
                <a:latin typeface="Garamond"/>
                <a:ea typeface="Garamond"/>
                <a:cs typeface="Garamond"/>
                <a:sym typeface="Garamond"/>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Early Failures Can Lead to Irrational Retreats"/>
          <p:cNvSpPr txBox="1"/>
          <p:nvPr>
            <p:ph type="title"/>
          </p:nvPr>
        </p:nvSpPr>
        <p:spPr>
          <a:prstGeom prst="rect">
            <a:avLst/>
          </a:prstGeom>
        </p:spPr>
        <p:txBody>
          <a:bodyPr/>
          <a:lstStyle/>
          <a:p>
            <a:pPr/>
            <a:r>
              <a:t>Early Failures Can Lead to Irrational Retreats</a:t>
            </a:r>
          </a:p>
        </p:txBody>
      </p:sp>
      <p:sp>
        <p:nvSpPr>
          <p:cNvPr id="291" name="Many companies started online divisions due to the internet. There were some early successes but many more failures. This led companies to shut down/scale back their efforts, which allowed startups to disrupt their industries."/>
          <p:cNvSpPr txBox="1"/>
          <p:nvPr>
            <p:ph type="body" sz="quarter" idx="1"/>
          </p:nvPr>
        </p:nvSpPr>
        <p:spPr>
          <a:xfrm>
            <a:off x="1676400" y="2620216"/>
            <a:ext cx="11071750" cy="3119181"/>
          </a:xfrm>
          <a:prstGeom prst="rect">
            <a:avLst/>
          </a:prstGeom>
        </p:spPr>
        <p:txBody>
          <a:bodyPr/>
          <a:lstStyle>
            <a:lvl1pPr>
              <a:lnSpc>
                <a:spcPct val="110000"/>
              </a:lnSpc>
              <a:spcBef>
                <a:spcPts val="3000"/>
              </a:spcBef>
              <a:defRPr sz="4000"/>
            </a:lvl1pPr>
          </a:lstStyle>
          <a:p>
            <a:pPr/>
            <a:r>
              <a:t>Many companies started online divisions due to the internet. There were some early successes but many more failures. This led companies to shut down/scale back their efforts, which allowed startups to disrupt their industries.</a:t>
            </a:r>
          </a:p>
        </p:txBody>
      </p:sp>
      <p:grpSp>
        <p:nvGrpSpPr>
          <p:cNvPr id="306" name="Group"/>
          <p:cNvGrpSpPr/>
          <p:nvPr/>
        </p:nvGrpSpPr>
        <p:grpSpPr>
          <a:xfrm>
            <a:off x="1807867" y="6129125"/>
            <a:ext cx="20768266" cy="3396538"/>
            <a:chOff x="0" y="0"/>
            <a:chExt cx="20768263" cy="3396536"/>
          </a:xfrm>
        </p:grpSpPr>
        <p:sp>
          <p:nvSpPr>
            <p:cNvPr id="292" name="Arrow"/>
            <p:cNvSpPr/>
            <p:nvPr/>
          </p:nvSpPr>
          <p:spPr>
            <a:xfrm>
              <a:off x="237474" y="732391"/>
              <a:ext cx="20530790" cy="1931755"/>
            </a:xfrm>
            <a:prstGeom prst="rightArrow">
              <a:avLst>
                <a:gd name="adj1" fmla="val 66472"/>
                <a:gd name="adj2" fmla="val 64825"/>
              </a:avLst>
            </a:prstGeom>
            <a:solidFill>
              <a:schemeClr val="accent3">
                <a:satOff val="-43074"/>
                <a:lumOff val="32058"/>
                <a:alpha val="50035"/>
              </a:schemeClr>
            </a:solidFill>
            <a:ln w="12700" cap="flat">
              <a:noFill/>
              <a:miter lim="400000"/>
            </a:ln>
            <a:effectLst/>
          </p:spPr>
          <p:txBody>
            <a:bodyPr wrap="square" lIns="91439" tIns="91439" rIns="91439" bIns="91439" numCol="1" anchor="ctr">
              <a:noAutofit/>
            </a:bodyPr>
            <a:lstStyle/>
            <a:p>
              <a:pPr/>
            </a:p>
          </p:txBody>
        </p:sp>
        <p:sp>
          <p:nvSpPr>
            <p:cNvPr id="293" name="Internet"/>
            <p:cNvSpPr txBox="1"/>
            <p:nvPr/>
          </p:nvSpPr>
          <p:spPr>
            <a:xfrm>
              <a:off x="1713035" y="0"/>
              <a:ext cx="2639934" cy="701323"/>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a:defRPr b="1">
                  <a:solidFill>
                    <a:schemeClr val="accent3">
                      <a:satOff val="-43074"/>
                      <a:lumOff val="32058"/>
                    </a:schemeClr>
                  </a:solidFill>
                </a:defRPr>
              </a:lvl1pPr>
            </a:lstStyle>
            <a:p>
              <a:pPr/>
              <a:r>
                <a:t>Internet</a:t>
              </a:r>
            </a:p>
          </p:txBody>
        </p:sp>
        <p:sp>
          <p:nvSpPr>
            <p:cNvPr id="294" name="Triangle"/>
            <p:cNvSpPr/>
            <p:nvPr/>
          </p:nvSpPr>
          <p:spPr>
            <a:xfrm rot="5400000">
              <a:off x="-571104" y="1146562"/>
              <a:ext cx="2245619" cy="1103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FFFFF"/>
            </a:solidFill>
            <a:ln w="12700" cap="flat">
              <a:noFill/>
              <a:miter lim="400000"/>
            </a:ln>
            <a:effectLst/>
          </p:spPr>
          <p:txBody>
            <a:bodyPr wrap="square" lIns="91439" tIns="91439" rIns="91439" bIns="91439" numCol="1" anchor="ctr">
              <a:noAutofit/>
            </a:bodyPr>
            <a:lstStyle/>
            <a:p>
              <a:pPr/>
            </a:p>
          </p:txBody>
        </p:sp>
        <p:sp>
          <p:nvSpPr>
            <p:cNvPr id="295" name="Cloud Computing"/>
            <p:cNvSpPr txBox="1"/>
            <p:nvPr/>
          </p:nvSpPr>
          <p:spPr>
            <a:xfrm>
              <a:off x="5936928" y="0"/>
              <a:ext cx="4341139" cy="701323"/>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a:defRPr b="1">
                  <a:solidFill>
                    <a:schemeClr val="accent3">
                      <a:satOff val="-43074"/>
                      <a:lumOff val="16029"/>
                    </a:schemeClr>
                  </a:solidFill>
                </a:defRPr>
              </a:lvl1pPr>
            </a:lstStyle>
            <a:p>
              <a:pPr/>
              <a:r>
                <a:t>Cloud Computing</a:t>
              </a:r>
            </a:p>
          </p:txBody>
        </p:sp>
        <p:sp>
          <p:nvSpPr>
            <p:cNvPr id="296" name="Mobile Computing"/>
            <p:cNvSpPr txBox="1"/>
            <p:nvPr/>
          </p:nvSpPr>
          <p:spPr>
            <a:xfrm>
              <a:off x="11011423" y="0"/>
              <a:ext cx="4341138" cy="701323"/>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a:defRPr b="1">
                  <a:solidFill>
                    <a:schemeClr val="accent3"/>
                  </a:solidFill>
                </a:defRPr>
              </a:lvl1pPr>
            </a:lstStyle>
            <a:p>
              <a:pPr/>
              <a:r>
                <a:t>Mobile Computing</a:t>
              </a:r>
            </a:p>
          </p:txBody>
        </p:sp>
        <p:sp>
          <p:nvSpPr>
            <p:cNvPr id="297" name="AI"/>
            <p:cNvSpPr txBox="1"/>
            <p:nvPr/>
          </p:nvSpPr>
          <p:spPr>
            <a:xfrm>
              <a:off x="16936521" y="0"/>
              <a:ext cx="2639934" cy="701323"/>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a:defRPr b="1">
                  <a:solidFill>
                    <a:schemeClr val="accent1"/>
                  </a:solidFill>
                </a:defRPr>
              </a:lvl1pPr>
            </a:lstStyle>
            <a:p>
              <a:pPr/>
              <a:r>
                <a:t>AI</a:t>
              </a:r>
            </a:p>
          </p:txBody>
        </p:sp>
        <p:sp>
          <p:nvSpPr>
            <p:cNvPr id="298" name="Circle"/>
            <p:cNvSpPr/>
            <p:nvPr/>
          </p:nvSpPr>
          <p:spPr>
            <a:xfrm>
              <a:off x="7568491" y="1159262"/>
              <a:ext cx="1078013" cy="1078013"/>
            </a:xfrm>
            <a:prstGeom prst="ellipse">
              <a:avLst/>
            </a:prstGeom>
            <a:solidFill>
              <a:schemeClr val="accent3">
                <a:satOff val="-43074"/>
                <a:lumOff val="16029"/>
              </a:schemeClr>
            </a:solidFill>
            <a:ln w="12700" cap="flat">
              <a:noFill/>
              <a:miter lim="400000"/>
            </a:ln>
            <a:effectLst/>
          </p:spPr>
          <p:txBody>
            <a:bodyPr wrap="square" lIns="91439" tIns="91439" rIns="91439" bIns="91439" numCol="1" anchor="ctr">
              <a:noAutofit/>
            </a:bodyPr>
            <a:lstStyle/>
            <a:p>
              <a:pPr/>
            </a:p>
          </p:txBody>
        </p:sp>
        <p:sp>
          <p:nvSpPr>
            <p:cNvPr id="299" name="Circle"/>
            <p:cNvSpPr/>
            <p:nvPr/>
          </p:nvSpPr>
          <p:spPr>
            <a:xfrm>
              <a:off x="2493996" y="1159262"/>
              <a:ext cx="1078013" cy="1078013"/>
            </a:xfrm>
            <a:prstGeom prst="ellipse">
              <a:avLst/>
            </a:prstGeom>
            <a:solidFill>
              <a:schemeClr val="accent3">
                <a:satOff val="-43074"/>
                <a:lumOff val="32058"/>
              </a:schemeClr>
            </a:solidFill>
            <a:ln w="12700" cap="flat">
              <a:noFill/>
              <a:miter lim="400000"/>
            </a:ln>
            <a:effectLst/>
          </p:spPr>
          <p:txBody>
            <a:bodyPr wrap="square" lIns="91439" tIns="91439" rIns="91439" bIns="91439" numCol="1" anchor="ctr">
              <a:noAutofit/>
            </a:bodyPr>
            <a:lstStyle/>
            <a:p>
              <a:pPr/>
            </a:p>
          </p:txBody>
        </p:sp>
        <p:sp>
          <p:nvSpPr>
            <p:cNvPr id="300" name="Circle"/>
            <p:cNvSpPr/>
            <p:nvPr/>
          </p:nvSpPr>
          <p:spPr>
            <a:xfrm>
              <a:off x="12642986" y="1159262"/>
              <a:ext cx="1078013" cy="1078013"/>
            </a:xfrm>
            <a:prstGeom prst="ellipse">
              <a:avLst/>
            </a:prstGeom>
            <a:solidFill>
              <a:schemeClr val="accent3"/>
            </a:solidFill>
            <a:ln w="12700" cap="flat">
              <a:noFill/>
              <a:miter lim="400000"/>
            </a:ln>
            <a:effectLst/>
          </p:spPr>
          <p:txBody>
            <a:bodyPr wrap="square" lIns="91439" tIns="91439" rIns="91439" bIns="91439" numCol="1" anchor="ctr">
              <a:noAutofit/>
            </a:bodyPr>
            <a:lstStyle/>
            <a:p>
              <a:pPr/>
            </a:p>
          </p:txBody>
        </p:sp>
        <p:sp>
          <p:nvSpPr>
            <p:cNvPr id="301" name="Circle"/>
            <p:cNvSpPr/>
            <p:nvPr/>
          </p:nvSpPr>
          <p:spPr>
            <a:xfrm>
              <a:off x="17717481" y="1159262"/>
              <a:ext cx="1078013" cy="1078013"/>
            </a:xfrm>
            <a:prstGeom prst="ellipse">
              <a:avLst/>
            </a:prstGeom>
            <a:solidFill>
              <a:schemeClr val="accent3">
                <a:lumOff val="-7176"/>
              </a:schemeClr>
            </a:solidFill>
            <a:ln w="12700" cap="flat">
              <a:noFill/>
              <a:miter lim="400000"/>
            </a:ln>
            <a:effectLst/>
          </p:spPr>
          <p:txBody>
            <a:bodyPr wrap="square" lIns="91439" tIns="91439" rIns="91439" bIns="91439" numCol="1" anchor="ctr">
              <a:noAutofit/>
            </a:bodyPr>
            <a:lstStyle/>
            <a:p>
              <a:pPr/>
            </a:p>
          </p:txBody>
        </p:sp>
        <p:sp>
          <p:nvSpPr>
            <p:cNvPr id="302" name="Late 1990s"/>
            <p:cNvSpPr txBox="1"/>
            <p:nvPr/>
          </p:nvSpPr>
          <p:spPr>
            <a:xfrm>
              <a:off x="1713035" y="2695213"/>
              <a:ext cx="2639934" cy="701324"/>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a:defRPr>
                  <a:solidFill>
                    <a:schemeClr val="accent1"/>
                  </a:solidFill>
                </a:defRPr>
              </a:lvl1pPr>
            </a:lstStyle>
            <a:p>
              <a:pPr/>
              <a:r>
                <a:t>Late 1990s</a:t>
              </a:r>
            </a:p>
          </p:txBody>
        </p:sp>
        <p:sp>
          <p:nvSpPr>
            <p:cNvPr id="303" name="Mid 2000s"/>
            <p:cNvSpPr txBox="1"/>
            <p:nvPr/>
          </p:nvSpPr>
          <p:spPr>
            <a:xfrm>
              <a:off x="6787530" y="2695213"/>
              <a:ext cx="2639934" cy="701324"/>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a:defRPr>
                  <a:solidFill>
                    <a:schemeClr val="accent1"/>
                  </a:solidFill>
                </a:defRPr>
              </a:lvl1pPr>
            </a:lstStyle>
            <a:p>
              <a:pPr/>
              <a:r>
                <a:t>Mid 2000s</a:t>
              </a:r>
            </a:p>
          </p:txBody>
        </p:sp>
        <p:sp>
          <p:nvSpPr>
            <p:cNvPr id="304" name="Late 2000s"/>
            <p:cNvSpPr txBox="1"/>
            <p:nvPr/>
          </p:nvSpPr>
          <p:spPr>
            <a:xfrm>
              <a:off x="11862026" y="2695213"/>
              <a:ext cx="2639934" cy="701324"/>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a:defRPr>
                  <a:solidFill>
                    <a:schemeClr val="accent1"/>
                  </a:solidFill>
                </a:defRPr>
              </a:lvl1pPr>
            </a:lstStyle>
            <a:p>
              <a:pPr/>
              <a:r>
                <a:t>Late 2000s</a:t>
              </a:r>
            </a:p>
          </p:txBody>
        </p:sp>
        <p:sp>
          <p:nvSpPr>
            <p:cNvPr id="305" name="Now"/>
            <p:cNvSpPr txBox="1"/>
            <p:nvPr/>
          </p:nvSpPr>
          <p:spPr>
            <a:xfrm>
              <a:off x="16936521" y="2695213"/>
              <a:ext cx="2639934" cy="701324"/>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a:defRPr>
                  <a:solidFill>
                    <a:schemeClr val="accent1"/>
                  </a:solidFill>
                </a:defRPr>
              </a:lvl1pPr>
            </a:lstStyle>
            <a:p>
              <a:pPr/>
              <a:r>
                <a:t>Now</a:t>
              </a:r>
            </a:p>
          </p:txBody>
        </p:sp>
      </p:grpSp>
      <p:sp>
        <p:nvSpPr>
          <p:cNvPr id="307" name="This pattern is likely to repeat itself with AI. So how should companies approach AI to avoid falling into the pattern of early failure leading to irrational retreats?"/>
          <p:cNvSpPr txBox="1"/>
          <p:nvPr/>
        </p:nvSpPr>
        <p:spPr>
          <a:xfrm>
            <a:off x="13859079" y="2620216"/>
            <a:ext cx="9723104" cy="274844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110000"/>
              </a:lnSpc>
              <a:spcBef>
                <a:spcPts val="3000"/>
              </a:spcBef>
              <a:defRPr sz="4000">
                <a:solidFill>
                  <a:schemeClr val="accent1"/>
                </a:solidFill>
              </a:defRPr>
            </a:lvl1pPr>
          </a:lstStyle>
          <a:p>
            <a:pPr/>
            <a:r>
              <a:t>This pattern is likely to repeat itself with AI. So how should companies approach AI to avoid falling into the pattern of early failure leading to irrational retreats?</a:t>
            </a:r>
          </a:p>
        </p:txBody>
      </p:sp>
      <p:sp>
        <p:nvSpPr>
          <p:cNvPr id="308" name="A similar pattern of early failures followed by irrational retreats happened with cloud computing. The companies that continued with the cloud are doing well, while those that retreated are still catching up."/>
          <p:cNvSpPr txBox="1"/>
          <p:nvPr/>
        </p:nvSpPr>
        <p:spPr>
          <a:xfrm>
            <a:off x="5075107" y="9915392"/>
            <a:ext cx="14904905" cy="274844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110000"/>
              </a:lnSpc>
              <a:spcBef>
                <a:spcPts val="3000"/>
              </a:spcBef>
              <a:defRPr sz="4000">
                <a:solidFill>
                  <a:schemeClr val="accent1"/>
                </a:solidFill>
              </a:defRPr>
            </a:lvl1pPr>
          </a:lstStyle>
          <a:p>
            <a:pPr/>
            <a:r>
              <a:t>A similar pattern of early failures followed by irrational retreats happened with cloud computing. The companies that continued with the cloud are doing well, while those that retreated are still catching up.</a:t>
            </a:r>
          </a:p>
        </p:txBody>
      </p:sp>
      <p:sp>
        <p:nvSpPr>
          <p:cNvPr id="309" name="TextBox 22"/>
          <p:cNvSpPr txBox="1"/>
          <p:nvPr/>
        </p:nvSpPr>
        <p:spPr>
          <a:xfrm>
            <a:off x="1798086" y="12548863"/>
            <a:ext cx="12454346" cy="437070"/>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p>
            <a:pPr defTabSz="914400">
              <a:defRPr sz="2400">
                <a:solidFill>
                  <a:schemeClr val="accent1"/>
                </a:solidFill>
              </a:defRPr>
            </a:pPr>
            <a:r>
              <a:t>Content/quotes from: </a:t>
            </a:r>
            <a:r>
              <a:rPr u="sng">
                <a:uFill>
                  <a:solidFill>
                    <a:srgbClr val="0000FF"/>
                  </a:solidFill>
                </a:uFill>
                <a:hlinkClick r:id="rId2" invalidUrl="" action="" tgtFrame="" tooltip="" history="1" highlightClick="0" endSnd="0"/>
              </a:rPr>
              <a:t>https://hbr.org/2017/04/the-first-wave-of-corporate-ai-is-doomed-to-fail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9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el" backwards="0">
                                    <p:tmAbs val="0"/>
                                  </p:iterate>
                                  <p:childTnLst>
                                    <p:set>
                                      <p:cBhvr>
                                        <p:cTn id="12" fill="hold"/>
                                        <p:tgtEl>
                                          <p:spTgt spid="308">
                                            <p:bg/>
                                          </p:spTgt>
                                        </p:tgtEl>
                                        <p:attrNameLst>
                                          <p:attrName>style.visibility</p:attrName>
                                        </p:attrNameLst>
                                      </p:cBhvr>
                                      <p:to>
                                        <p:strVal val="visible"/>
                                      </p:to>
                                    </p:set>
                                  </p:childTnLst>
                                </p:cTn>
                              </p:par>
                              <p:par>
                                <p:cTn id="13" presetClass="entr" nodeType="withEffect" presetSubtype="0" presetID="1" grpId="2" fill="hold">
                                  <p:stCondLst>
                                    <p:cond delay="0"/>
                                  </p:stCondLst>
                                  <p:iterate type="el" backwards="0">
                                    <p:tmAbs val="0"/>
                                  </p:iterate>
                                  <p:childTnLst>
                                    <p:set>
                                      <p:cBhvr>
                                        <p:cTn id="14" fill="hold"/>
                                        <p:tgtEl>
                                          <p:spTgt spid="30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3" fill="hold">
                                  <p:stCondLst>
                                    <p:cond delay="0"/>
                                  </p:stCondLst>
                                  <p:iterate type="el" backwards="0">
                                    <p:tmAbs val="0"/>
                                  </p:iterate>
                                  <p:childTnLst>
                                    <p:set>
                                      <p:cBhvr>
                                        <p:cTn id="18" fill="hold"/>
                                        <p:tgtEl>
                                          <p:spTgt spid="307">
                                            <p:bg/>
                                          </p:spTgt>
                                        </p:tgtEl>
                                        <p:attrNameLst>
                                          <p:attrName>style.visibility</p:attrName>
                                        </p:attrNameLst>
                                      </p:cBhvr>
                                      <p:to>
                                        <p:strVal val="visible"/>
                                      </p:to>
                                    </p:set>
                                  </p:childTnLst>
                                </p:cTn>
                              </p:par>
                              <p:par>
                                <p:cTn id="19" presetClass="entr" nodeType="withEffect" presetSubtype="0" presetID="1" grpId="3" fill="hold">
                                  <p:stCondLst>
                                    <p:cond delay="0"/>
                                  </p:stCondLst>
                                  <p:iterate type="el" backwards="0">
                                    <p:tmAbs val="0"/>
                                  </p:iterate>
                                  <p:childTnLst>
                                    <p:set>
                                      <p:cBhvr>
                                        <p:cTn id="20" fill="hold"/>
                                        <p:tgtEl>
                                          <p:spTgt spid="307">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91" grpId="1"/>
      <p:bldP build="p" bldLvl="5" animBg="1" rev="0" advAuto="0" spid="307" grpId="3"/>
      <p:bldP build="p" bldLvl="5" animBg="1" rev="0" advAuto="0" spid="308" grpId="2"/>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ubtitle 2"/>
          <p:cNvSpPr txBox="1"/>
          <p:nvPr>
            <p:ph type="body" sz="quarter" idx="1"/>
          </p:nvPr>
        </p:nvSpPr>
        <p:spPr>
          <a:xfrm>
            <a:off x="1151343" y="9100000"/>
            <a:ext cx="18288001" cy="1014765"/>
          </a:xfrm>
          <a:prstGeom prst="rect">
            <a:avLst/>
          </a:prstGeom>
        </p:spPr>
        <p:txBody>
          <a:bodyPr/>
          <a:lstStyle/>
          <a:p>
            <a:pPr/>
            <a:r>
              <a:t>Developing a Portfolio of AI Projects</a:t>
            </a:r>
          </a:p>
        </p:txBody>
      </p:sp>
      <p:sp>
        <p:nvSpPr>
          <p:cNvPr id="312" name="Text Placeholder 5"/>
          <p:cNvSpPr/>
          <p:nvPr/>
        </p:nvSpPr>
        <p:spPr>
          <a:xfrm>
            <a:off x="1151343" y="10852057"/>
            <a:ext cx="22287777" cy="154441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113000"/>
              </a:lnSpc>
              <a:spcBef>
                <a:spcPts val="1600"/>
              </a:spcBef>
              <a:defRPr sz="4400">
                <a:solidFill>
                  <a:schemeClr val="accent4"/>
                </a:solidFill>
                <a:latin typeface="Garamond"/>
                <a:ea typeface="Garamond"/>
                <a:cs typeface="Garamond"/>
                <a:sym typeface="Garamond"/>
              </a:defRPr>
            </a:lvl1pPr>
          </a:lstStyle>
          <a:p>
            <a:pPr/>
            <a:r>
              <a:t>Kartik Hosanagar, Professor of Operations, Information and Decisions</a:t>
            </a:r>
          </a:p>
        </p:txBody>
      </p:sp>
      <p:sp>
        <p:nvSpPr>
          <p:cNvPr id="313" name="Title 1"/>
          <p:cNvSpPr txBox="1"/>
          <p:nvPr>
            <p:ph type="title"/>
          </p:nvPr>
        </p:nvSpPr>
        <p:spPr>
          <a:xfrm>
            <a:off x="1151341" y="6833844"/>
            <a:ext cx="21697902" cy="2111119"/>
          </a:xfrm>
          <a:prstGeom prst="rect">
            <a:avLst/>
          </a:prstGeom>
        </p:spPr>
        <p:txBody>
          <a:bodyPr/>
          <a:lstStyle/>
          <a:p>
            <a:pPr/>
            <a:r>
              <a:t>AI Strategy and Governance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A Portfolio Approach to AI"/>
          <p:cNvSpPr txBox="1"/>
          <p:nvPr>
            <p:ph type="title"/>
          </p:nvPr>
        </p:nvSpPr>
        <p:spPr>
          <a:prstGeom prst="rect">
            <a:avLst/>
          </a:prstGeom>
        </p:spPr>
        <p:txBody>
          <a:bodyPr/>
          <a:lstStyle/>
          <a:p>
            <a:pPr/>
            <a:r>
              <a:t>A Portfolio Approach to AI</a:t>
            </a:r>
          </a:p>
        </p:txBody>
      </p:sp>
      <p:pic>
        <p:nvPicPr>
          <p:cNvPr id="316" name="Picture 16" descr="Picture 16"/>
          <p:cNvPicPr>
            <a:picLocks noChangeAspect="0"/>
          </p:cNvPicPr>
          <p:nvPr/>
        </p:nvPicPr>
        <p:blipFill>
          <a:blip r:embed="rId2">
            <a:extLst/>
          </a:blip>
          <a:stretch>
            <a:fillRect/>
          </a:stretch>
        </p:blipFill>
        <p:spPr>
          <a:xfrm>
            <a:off x="7281219" y="1982805"/>
            <a:ext cx="274321" cy="274321"/>
          </a:xfrm>
          <a:prstGeom prst="rect">
            <a:avLst/>
          </a:prstGeom>
          <a:ln w="12700">
            <a:miter lim="400000"/>
          </a:ln>
        </p:spPr>
      </p:pic>
      <p:sp>
        <p:nvSpPr>
          <p:cNvPr id="317" name="Subtitle 4"/>
          <p:cNvSpPr txBox="1"/>
          <p:nvPr/>
        </p:nvSpPr>
        <p:spPr>
          <a:xfrm>
            <a:off x="1625600" y="2514600"/>
            <a:ext cx="21031200" cy="169739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2" marL="571500" indent="-571500" defTabSz="914400">
              <a:lnSpc>
                <a:spcPct val="110000"/>
              </a:lnSpc>
              <a:spcBef>
                <a:spcPts val="3000"/>
              </a:spcBef>
              <a:buSzPct val="100000"/>
              <a:buFont typeface="Arial"/>
              <a:buChar char="•"/>
              <a:defRPr sz="4800">
                <a:solidFill>
                  <a:schemeClr val="accent1"/>
                </a:solidFill>
              </a:defRPr>
            </a:pPr>
            <a:r>
              <a:t>A portfolio approach can help companies successfully unleash the power of machine intelligence</a:t>
            </a:r>
          </a:p>
        </p:txBody>
      </p:sp>
      <p:sp>
        <p:nvSpPr>
          <p:cNvPr id="318" name="TextBox 5"/>
          <p:cNvSpPr txBox="1"/>
          <p:nvPr/>
        </p:nvSpPr>
        <p:spPr>
          <a:xfrm>
            <a:off x="3764991" y="6901923"/>
            <a:ext cx="16049537" cy="893674"/>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1" sz="5600">
                <a:solidFill>
                  <a:schemeClr val="accent4"/>
                </a:solidFill>
              </a:defRPr>
            </a:lvl1pPr>
          </a:lstStyle>
          <a:p>
            <a:pPr/>
            <a:r>
              <a:t>AI Portfolio = Quick Wins + Long Term Projects</a:t>
            </a:r>
          </a:p>
        </p:txBody>
      </p:sp>
      <p:grpSp>
        <p:nvGrpSpPr>
          <p:cNvPr id="321" name="Group"/>
          <p:cNvGrpSpPr/>
          <p:nvPr/>
        </p:nvGrpSpPr>
        <p:grpSpPr>
          <a:xfrm>
            <a:off x="12489198" y="4950685"/>
            <a:ext cx="4452957" cy="1683779"/>
            <a:chOff x="0" y="0"/>
            <a:chExt cx="4452955" cy="1683777"/>
          </a:xfrm>
        </p:grpSpPr>
        <p:sp>
          <p:nvSpPr>
            <p:cNvPr id="319" name="TextBox 9"/>
            <p:cNvSpPr/>
            <p:nvPr/>
          </p:nvSpPr>
          <p:spPr>
            <a:xfrm>
              <a:off x="0" y="0"/>
              <a:ext cx="1270000" cy="1270000"/>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defTabSz="914400">
                <a:defRPr sz="4800">
                  <a:solidFill>
                    <a:schemeClr val="accent4"/>
                  </a:solidFill>
                </a:defRPr>
              </a:lvl1pPr>
            </a:lstStyle>
            <a:p>
              <a:pPr/>
              <a:r>
                <a:t>redefine end-to-end processes</a:t>
              </a:r>
            </a:p>
          </p:txBody>
        </p:sp>
        <p:sp>
          <p:nvSpPr>
            <p:cNvPr id="320" name="Arrow 11"/>
            <p:cNvSpPr/>
            <p:nvPr/>
          </p:nvSpPr>
          <p:spPr>
            <a:xfrm rot="5400000">
              <a:off x="3832287" y="1063109"/>
              <a:ext cx="708160" cy="5331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chemeClr val="accent4"/>
            </a:solidFill>
            <a:ln w="12700" cap="flat">
              <a:noFill/>
              <a:miter lim="400000"/>
            </a:ln>
            <a:effectLst/>
          </p:spPr>
          <p:txBody>
            <a:bodyPr wrap="square" lIns="91439" tIns="91439" rIns="91439" bIns="91439" numCol="1" anchor="ctr">
              <a:noAutofit/>
            </a:bodyPr>
            <a:lstStyle/>
            <a:p>
              <a:pPr/>
            </a:p>
          </p:txBody>
        </p:sp>
      </p:grpSp>
      <p:grpSp>
        <p:nvGrpSpPr>
          <p:cNvPr id="324" name="Group"/>
          <p:cNvGrpSpPr/>
          <p:nvPr/>
        </p:nvGrpSpPr>
        <p:grpSpPr>
          <a:xfrm>
            <a:off x="6826009" y="8063056"/>
            <a:ext cx="4114075" cy="2245620"/>
            <a:chOff x="0" y="0"/>
            <a:chExt cx="4114073" cy="2245618"/>
          </a:xfrm>
        </p:grpSpPr>
        <p:sp>
          <p:nvSpPr>
            <p:cNvPr id="322" name="TextBox 8"/>
            <p:cNvSpPr/>
            <p:nvPr/>
          </p:nvSpPr>
          <p:spPr>
            <a:xfrm>
              <a:off x="0" y="975618"/>
              <a:ext cx="1270000" cy="1270001"/>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defTabSz="914400">
                <a:defRPr sz="4800">
                  <a:solidFill>
                    <a:schemeClr val="accent4"/>
                  </a:solidFill>
                </a:defRPr>
              </a:lvl1pPr>
            </a:lstStyle>
            <a:p>
              <a:pPr/>
              <a:r>
                <a:t>optimization at a touch point</a:t>
              </a:r>
            </a:p>
          </p:txBody>
        </p:sp>
        <p:sp>
          <p:nvSpPr>
            <p:cNvPr id="323" name="Arrow 11"/>
            <p:cNvSpPr/>
            <p:nvPr/>
          </p:nvSpPr>
          <p:spPr>
            <a:xfrm flipH="1" rot="5400000">
              <a:off x="3493405" y="87490"/>
              <a:ext cx="708160" cy="5331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chemeClr val="accent4"/>
            </a:solidFill>
            <a:ln w="12700" cap="flat">
              <a:noFill/>
              <a:miter lim="400000"/>
            </a:ln>
            <a:effectLst/>
          </p:spPr>
          <p:txBody>
            <a:bodyPr wrap="square" lIns="91439" tIns="91439" rIns="91439" bIns="91439" numCol="1" anchor="ctr">
              <a:noAutofit/>
            </a:bodyPr>
            <a:lstStyle/>
            <a:p>
              <a:pPr/>
            </a:p>
          </p:txBody>
        </p:sp>
      </p:grpSp>
      <p:sp>
        <p:nvSpPr>
          <p:cNvPr id="325" name="TextBox 12"/>
          <p:cNvSpPr txBox="1"/>
          <p:nvPr/>
        </p:nvSpPr>
        <p:spPr>
          <a:xfrm>
            <a:off x="1499811" y="12539264"/>
            <a:ext cx="12454346" cy="437070"/>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p>
            <a:pPr defTabSz="914400">
              <a:defRPr sz="2400">
                <a:solidFill>
                  <a:schemeClr val="accent1"/>
                </a:solidFill>
              </a:defRPr>
            </a:pPr>
            <a:r>
              <a:t>Content/quotes from: </a:t>
            </a:r>
            <a:r>
              <a:rPr u="sng">
                <a:uFill>
                  <a:solidFill>
                    <a:srgbClr val="0000FF"/>
                  </a:solidFill>
                </a:uFill>
                <a:hlinkClick r:id="rId3" invalidUrl="" action="" tgtFrame="" tooltip="" history="1" highlightClick="0" endSnd="0"/>
              </a:rPr>
              <a:t>https://hbr.org/2017/04/the-first-wave-of-corporate-ai-is-doomed-to-fail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1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el" backwards="0">
                                    <p:tmAbs val="0"/>
                                  </p:iterate>
                                  <p:childTnLst>
                                    <p:set>
                                      <p:cBhvr>
                                        <p:cTn id="12" fill="hold"/>
                                        <p:tgtEl>
                                          <p:spTgt spid="3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3" fill="hold">
                                  <p:stCondLst>
                                    <p:cond delay="0"/>
                                  </p:stCondLst>
                                  <p:iterate type="el" backwards="0">
                                    <p:tmAbs val="0"/>
                                  </p:iterate>
                                  <p:childTnLst>
                                    <p:set>
                                      <p:cBhvr>
                                        <p:cTn id="16" fill="hold"/>
                                        <p:tgtEl>
                                          <p:spTgt spid="3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4" fill="hold">
                                  <p:stCondLst>
                                    <p:cond delay="0"/>
                                  </p:stCondLst>
                                  <p:iterate type="el" backwards="0">
                                    <p:tmAbs val="0"/>
                                  </p:iterate>
                                  <p:childTnLst>
                                    <p:set>
                                      <p:cBhvr>
                                        <p:cTn id="20" fill="hold"/>
                                        <p:tgtEl>
                                          <p:spTgt spid="3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8" grpId="2"/>
      <p:bldP build="whole" bldLvl="1" animBg="1" rev="0" advAuto="0" spid="321" grpId="4"/>
      <p:bldP build="p" bldLvl="5" animBg="1" rev="0" advAuto="0" spid="317" grpId="1"/>
      <p:bldP build="whole" bldLvl="1" animBg="1" rev="0" advAuto="0" spid="324" grpId="3"/>
    </p:bldLst>
  </p:timing>
</p:sld>
</file>

<file path=ppt/theme/theme1.xml><?xml version="1.0" encoding="utf-8"?>
<a:theme xmlns:a="http://schemas.openxmlformats.org/drawingml/2006/main" xmlns:r="http://schemas.openxmlformats.org/officeDocument/2006/relationships" name="Wharton 2016 16:9">
  <a:themeElements>
    <a:clrScheme name="Wharton 2016 16:9">
      <a:dk1>
        <a:srgbClr val="2D2C41"/>
      </a:dk1>
      <a:lt1>
        <a:srgbClr val="FFFFFF"/>
      </a:lt1>
      <a:dk2>
        <a:srgbClr val="A7A7A7"/>
      </a:dk2>
      <a:lt2>
        <a:srgbClr val="535353"/>
      </a:lt2>
      <a:accent1>
        <a:srgbClr val="004785"/>
      </a:accent1>
      <a:accent2>
        <a:srgbClr val="A90533"/>
      </a:accent2>
      <a:accent3>
        <a:srgbClr val="026CB5"/>
      </a:accent3>
      <a:accent4>
        <a:srgbClr val="06AAFC"/>
      </a:accent4>
      <a:accent5>
        <a:srgbClr val="96227D"/>
      </a:accent5>
      <a:accent6>
        <a:srgbClr val="D7BC6A"/>
      </a:accent6>
      <a:hlink>
        <a:srgbClr val="0000FF"/>
      </a:hlink>
      <a:folHlink>
        <a:srgbClr val="FF00FF"/>
      </a:folHlink>
    </a:clrScheme>
    <a:fontScheme name="Wharton 2016 16:9">
      <a:majorFont>
        <a:latin typeface="Helvetica"/>
        <a:ea typeface="Helvetica"/>
        <a:cs typeface="Helvetica"/>
      </a:majorFont>
      <a:minorFont>
        <a:latin typeface="Calibri"/>
        <a:ea typeface="Calibri"/>
        <a:cs typeface="Calibri"/>
      </a:minorFont>
    </a:fontScheme>
    <a:fmtScheme name="Wharton 2016 16: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upright="0">
        <a:spAutoFit/>
      </a:bodyPr>
      <a:lstStyle>
        <a:defPPr marL="0" marR="0" indent="0" algn="l" defTabSz="1828800" rtl="0" fontAlgn="auto" latinLnBrk="0" hangingPunct="0">
          <a:lnSpc>
            <a:spcPct val="113000"/>
          </a:lnSpc>
          <a:spcBef>
            <a:spcPts val="1600"/>
          </a:spcBef>
          <a:spcAft>
            <a:spcPts val="0"/>
          </a:spcAft>
          <a:buClrTx/>
          <a:buSzTx/>
          <a:buFontTx/>
          <a:buNone/>
          <a:tabLst/>
          <a:defRPr b="0" baseline="0" cap="none" i="0" spc="0" strike="noStrike" sz="4400" u="none" kumimoji="0" normalizeH="0">
            <a:ln>
              <a:noFill/>
            </a:ln>
            <a:solidFill>
              <a:schemeClr val="accent4"/>
            </a:solidFill>
            <a:effectLst/>
            <a:uFillTx/>
            <a:latin typeface="Garamond"/>
            <a:ea typeface="Garamond"/>
            <a:cs typeface="Garamond"/>
            <a:sym typeface="Garamon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upright="0">
        <a:spAutoFit/>
      </a:bodyPr>
      <a:lstStyle>
        <a:def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2D2C41"/>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arton 2016 16:9">
  <a:themeElements>
    <a:clrScheme name="Wharton 2016 16:9">
      <a:dk1>
        <a:srgbClr val="000000"/>
      </a:dk1>
      <a:lt1>
        <a:srgbClr val="FFFFFF"/>
      </a:lt1>
      <a:dk2>
        <a:srgbClr val="A7A7A7"/>
      </a:dk2>
      <a:lt2>
        <a:srgbClr val="535353"/>
      </a:lt2>
      <a:accent1>
        <a:srgbClr val="004785"/>
      </a:accent1>
      <a:accent2>
        <a:srgbClr val="A90533"/>
      </a:accent2>
      <a:accent3>
        <a:srgbClr val="026CB5"/>
      </a:accent3>
      <a:accent4>
        <a:srgbClr val="06AAFC"/>
      </a:accent4>
      <a:accent5>
        <a:srgbClr val="96227D"/>
      </a:accent5>
      <a:accent6>
        <a:srgbClr val="D7BC6A"/>
      </a:accent6>
      <a:hlink>
        <a:srgbClr val="0000FF"/>
      </a:hlink>
      <a:folHlink>
        <a:srgbClr val="FF00FF"/>
      </a:folHlink>
    </a:clrScheme>
    <a:fontScheme name="Wharton 2016 16:9">
      <a:majorFont>
        <a:latin typeface="Helvetica"/>
        <a:ea typeface="Helvetica"/>
        <a:cs typeface="Helvetica"/>
      </a:majorFont>
      <a:minorFont>
        <a:latin typeface="Calibri"/>
        <a:ea typeface="Calibri"/>
        <a:cs typeface="Calibri"/>
      </a:minorFont>
    </a:fontScheme>
    <a:fmtScheme name="Wharton 2016 16: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upright="0">
        <a:spAutoFit/>
      </a:bodyPr>
      <a:lstStyle>
        <a:defPPr marL="0" marR="0" indent="0" algn="l" defTabSz="1828800" rtl="0" fontAlgn="auto" latinLnBrk="0" hangingPunct="0">
          <a:lnSpc>
            <a:spcPct val="113000"/>
          </a:lnSpc>
          <a:spcBef>
            <a:spcPts val="1600"/>
          </a:spcBef>
          <a:spcAft>
            <a:spcPts val="0"/>
          </a:spcAft>
          <a:buClrTx/>
          <a:buSzTx/>
          <a:buFontTx/>
          <a:buNone/>
          <a:tabLst/>
          <a:defRPr b="0" baseline="0" cap="none" i="0" spc="0" strike="noStrike" sz="4400" u="none" kumimoji="0" normalizeH="0">
            <a:ln>
              <a:noFill/>
            </a:ln>
            <a:solidFill>
              <a:schemeClr val="accent4"/>
            </a:solidFill>
            <a:effectLst/>
            <a:uFillTx/>
            <a:latin typeface="Garamond"/>
            <a:ea typeface="Garamond"/>
            <a:cs typeface="Garamond"/>
            <a:sym typeface="Garamon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upright="0">
        <a:spAutoFit/>
      </a:bodyPr>
      <a:lstStyle>
        <a:def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2D2C41"/>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